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 id="2147483660" r:id="rId2"/>
  </p:sldMasterIdLst>
  <p:notesMasterIdLst>
    <p:notesMasterId r:id="rId128"/>
  </p:notesMasterIdLst>
  <p:handoutMasterIdLst>
    <p:handoutMasterId r:id="rId129"/>
  </p:handoutMasterIdLst>
  <p:sldIdLst>
    <p:sldId id="301" r:id="rId3"/>
    <p:sldId id="305" r:id="rId4"/>
    <p:sldId id="307" r:id="rId5"/>
    <p:sldId id="308" r:id="rId6"/>
    <p:sldId id="309" r:id="rId7"/>
    <p:sldId id="310" r:id="rId8"/>
    <p:sldId id="311" r:id="rId9"/>
    <p:sldId id="312" r:id="rId10"/>
    <p:sldId id="313" r:id="rId11"/>
    <p:sldId id="314" r:id="rId12"/>
    <p:sldId id="315" r:id="rId13"/>
    <p:sldId id="316" r:id="rId14"/>
    <p:sldId id="317" r:id="rId15"/>
    <p:sldId id="318" r:id="rId16"/>
    <p:sldId id="319" r:id="rId17"/>
    <p:sldId id="320" r:id="rId18"/>
    <p:sldId id="321" r:id="rId19"/>
    <p:sldId id="322" r:id="rId20"/>
    <p:sldId id="323" r:id="rId21"/>
    <p:sldId id="324" r:id="rId22"/>
    <p:sldId id="325" r:id="rId23"/>
    <p:sldId id="326" r:id="rId24"/>
    <p:sldId id="327" r:id="rId25"/>
    <p:sldId id="328" r:id="rId26"/>
    <p:sldId id="329" r:id="rId27"/>
    <p:sldId id="330" r:id="rId28"/>
    <p:sldId id="331" r:id="rId29"/>
    <p:sldId id="332" r:id="rId30"/>
    <p:sldId id="333" r:id="rId31"/>
    <p:sldId id="334" r:id="rId32"/>
    <p:sldId id="335" r:id="rId33"/>
    <p:sldId id="336" r:id="rId34"/>
    <p:sldId id="337" r:id="rId35"/>
    <p:sldId id="338" r:id="rId36"/>
    <p:sldId id="339" r:id="rId37"/>
    <p:sldId id="340" r:id="rId38"/>
    <p:sldId id="341" r:id="rId39"/>
    <p:sldId id="342" r:id="rId40"/>
    <p:sldId id="343" r:id="rId41"/>
    <p:sldId id="344" r:id="rId42"/>
    <p:sldId id="345" r:id="rId43"/>
    <p:sldId id="346" r:id="rId44"/>
    <p:sldId id="347" r:id="rId45"/>
    <p:sldId id="348" r:id="rId46"/>
    <p:sldId id="349" r:id="rId47"/>
    <p:sldId id="350" r:id="rId48"/>
    <p:sldId id="429" r:id="rId49"/>
    <p:sldId id="352" r:id="rId50"/>
    <p:sldId id="353" r:id="rId51"/>
    <p:sldId id="354" r:id="rId52"/>
    <p:sldId id="355" r:id="rId53"/>
    <p:sldId id="356" r:id="rId54"/>
    <p:sldId id="357" r:id="rId55"/>
    <p:sldId id="358" r:id="rId56"/>
    <p:sldId id="359" r:id="rId57"/>
    <p:sldId id="360" r:id="rId58"/>
    <p:sldId id="361" r:id="rId59"/>
    <p:sldId id="362" r:id="rId60"/>
    <p:sldId id="363" r:id="rId61"/>
    <p:sldId id="364" r:id="rId62"/>
    <p:sldId id="365" r:id="rId63"/>
    <p:sldId id="366" r:id="rId64"/>
    <p:sldId id="367" r:id="rId65"/>
    <p:sldId id="368" r:id="rId66"/>
    <p:sldId id="369" r:id="rId67"/>
    <p:sldId id="370" r:id="rId68"/>
    <p:sldId id="371" r:id="rId69"/>
    <p:sldId id="372" r:id="rId70"/>
    <p:sldId id="373" r:id="rId71"/>
    <p:sldId id="374" r:id="rId72"/>
    <p:sldId id="375" r:id="rId73"/>
    <p:sldId id="376" r:id="rId74"/>
    <p:sldId id="377" r:id="rId75"/>
    <p:sldId id="378" r:id="rId76"/>
    <p:sldId id="379" r:id="rId77"/>
    <p:sldId id="380" r:id="rId78"/>
    <p:sldId id="381" r:id="rId79"/>
    <p:sldId id="382" r:id="rId80"/>
    <p:sldId id="383" r:id="rId81"/>
    <p:sldId id="384" r:id="rId82"/>
    <p:sldId id="430" r:id="rId83"/>
    <p:sldId id="386" r:id="rId84"/>
    <p:sldId id="387" r:id="rId85"/>
    <p:sldId id="388" r:id="rId86"/>
    <p:sldId id="389" r:id="rId87"/>
    <p:sldId id="390" r:id="rId88"/>
    <p:sldId id="391" r:id="rId89"/>
    <p:sldId id="392" r:id="rId90"/>
    <p:sldId id="393" r:id="rId91"/>
    <p:sldId id="394" r:id="rId92"/>
    <p:sldId id="395" r:id="rId93"/>
    <p:sldId id="396" r:id="rId94"/>
    <p:sldId id="397" r:id="rId95"/>
    <p:sldId id="398" r:id="rId96"/>
    <p:sldId id="399" r:id="rId97"/>
    <p:sldId id="400" r:id="rId98"/>
    <p:sldId id="401" r:id="rId99"/>
    <p:sldId id="402" r:id="rId100"/>
    <p:sldId id="403" r:id="rId101"/>
    <p:sldId id="404" r:id="rId102"/>
    <p:sldId id="432" r:id="rId103"/>
    <p:sldId id="406" r:id="rId104"/>
    <p:sldId id="407" r:id="rId105"/>
    <p:sldId id="408" r:id="rId106"/>
    <p:sldId id="409" r:id="rId107"/>
    <p:sldId id="410" r:id="rId108"/>
    <p:sldId id="411" r:id="rId109"/>
    <p:sldId id="412" r:id="rId110"/>
    <p:sldId id="413" r:id="rId111"/>
    <p:sldId id="414" r:id="rId112"/>
    <p:sldId id="431" r:id="rId113"/>
    <p:sldId id="416" r:id="rId114"/>
    <p:sldId id="417" r:id="rId115"/>
    <p:sldId id="418" r:id="rId116"/>
    <p:sldId id="419" r:id="rId117"/>
    <p:sldId id="420" r:id="rId118"/>
    <p:sldId id="421" r:id="rId119"/>
    <p:sldId id="422" r:id="rId120"/>
    <p:sldId id="423" r:id="rId121"/>
    <p:sldId id="424" r:id="rId122"/>
    <p:sldId id="425" r:id="rId123"/>
    <p:sldId id="426" r:id="rId124"/>
    <p:sldId id="427" r:id="rId125"/>
    <p:sldId id="428" r:id="rId126"/>
    <p:sldId id="306" r:id="rId127"/>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Jeffrey Holcomb" initials="" lastIdx="3" clrIdx="0"/>
  <p:cmAuthor id="1" name="Ruchi Sachdev" initials="" lastIdx="8" clrIdx="1"/>
  <p:cmAuthor id="2" name="Sarah Reusché" initials="" lastIdx="13" clrIdx="2"/>
  <p:cmAuthor id="3" name="Nitin Shankar" initials="" lastIdx="6" clrIdx="3"/>
  <p:cmAuthor id="4" name="Kristen Flathman" initials="" lastIdx="1" clrIdx="4"/>
  <p:cmAuthor id="5" name="Ben Schroeter" initials=""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0F9630F-82C1-40B7-BC3A-925EFCFF5E92}">
  <a:tblStyle styleId="{40F9630F-82C1-40B7-BC3A-925EFCFF5E92}" styleName="Table_0">
    <a:wholeTbl>
      <a:tcTxStyle b="off" i="off">
        <a:font>
          <a:latin typeface="Arial"/>
          <a:ea typeface="Arial"/>
          <a:cs typeface="Arial"/>
        </a:font>
        <a:schemeClr val="dk1"/>
      </a:tcTxStyle>
      <a:tcStyle>
        <a:tcBdr>
          <a:left>
            <a:ln w="9525" cap="flat" cmpd="sng">
              <a:solidFill>
                <a:srgbClr val="000000">
                  <a:alpha val="0"/>
                </a:srgbClr>
              </a:solidFill>
              <a:prstDash val="solid"/>
              <a:round/>
              <a:headEnd type="none" w="med" len="med"/>
              <a:tailEnd type="none" w="med" len="med"/>
            </a:ln>
          </a:left>
          <a:right>
            <a:ln w="9525" cap="flat" cmpd="sng">
              <a:solidFill>
                <a:srgbClr val="000000">
                  <a:alpha val="0"/>
                </a:srgbClr>
              </a:solidFill>
              <a:prstDash val="solid"/>
              <a:round/>
              <a:headEnd type="none" w="med" len="med"/>
              <a:tailEnd type="none" w="med" len="med"/>
            </a:ln>
          </a:right>
          <a:top>
            <a:ln w="12700" cap="flat" cmpd="sng">
              <a:solidFill>
                <a:schemeClr val="accent1"/>
              </a:solidFill>
              <a:prstDash val="solid"/>
              <a:round/>
              <a:headEnd type="none" w="med" len="med"/>
              <a:tailEnd type="none" w="med" len="med"/>
            </a:ln>
          </a:top>
          <a:bottom>
            <a:ln w="12700" cap="flat" cmpd="sng">
              <a:solidFill>
                <a:schemeClr val="accent1"/>
              </a:solidFill>
              <a:prstDash val="solid"/>
              <a:round/>
              <a:headEnd type="none" w="med" len="med"/>
              <a:tailEnd type="none" w="med" len="med"/>
            </a:ln>
          </a:bottom>
          <a:insideH>
            <a:ln w="9525" cap="flat" cmpd="sng">
              <a:solidFill>
                <a:srgbClr val="000000">
                  <a:alpha val="0"/>
                </a:srgbClr>
              </a:solidFill>
              <a:prstDash val="solid"/>
              <a:round/>
              <a:headEnd type="none" w="med" len="med"/>
              <a:tailEnd type="none" w="med" len="med"/>
            </a:ln>
          </a:insideH>
          <a:insideV>
            <a:ln w="9525" cap="flat" cmpd="sng">
              <a:solidFill>
                <a:srgbClr val="000000">
                  <a:alpha val="0"/>
                </a:srgbClr>
              </a:solidFill>
              <a:prstDash val="solid"/>
              <a:round/>
              <a:headEnd type="none" w="med" len="med"/>
              <a:tailEnd type="none" w="med" len="med"/>
            </a:ln>
          </a:insideV>
        </a:tcBdr>
        <a:fill>
          <a:solidFill>
            <a:srgbClr val="FFFFFF">
              <a:alpha val="0"/>
            </a:srgbClr>
          </a:solid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i="off"/>
      <a:tcStyle>
        <a:tcBdr/>
      </a:tcStyle>
    </a:lastCol>
    <a:firstCol>
      <a:tcTxStyle b="on" i="off"/>
      <a:tcStyle>
        <a:tcBdr/>
      </a:tcStyle>
    </a:firstCol>
    <a:lastRow>
      <a:tcTxStyle b="on" i="off"/>
      <a:tcStyle>
        <a:tcBdr>
          <a:top>
            <a:ln w="12700" cap="flat" cmpd="sng">
              <a:solidFill>
                <a:schemeClr val="accent1"/>
              </a:solidFill>
              <a:prstDash val="solid"/>
              <a:round/>
              <a:headEnd type="none" w="med" len="med"/>
              <a:tailEnd type="none" w="med" len="med"/>
            </a:ln>
          </a:top>
        </a:tcBdr>
        <a:fill>
          <a:solidFill>
            <a:srgbClr val="FFFFFF">
              <a:alpha val="0"/>
            </a:srgbClr>
          </a:solidFill>
        </a:fill>
      </a:tcStyle>
    </a:lastRow>
    <a:firstRow>
      <a:tcTxStyle b="on" i="off"/>
      <a:tcStyle>
        <a:tcBdr>
          <a:bottom>
            <a:ln w="12700" cap="flat" cmpd="sng">
              <a:solidFill>
                <a:schemeClr val="accent1"/>
              </a:solidFill>
              <a:prstDash val="solid"/>
              <a:round/>
              <a:headEnd type="none" w="med" len="med"/>
              <a:tailEnd type="none" w="med" len="med"/>
            </a:ln>
          </a:bottom>
        </a:tcBdr>
        <a:fill>
          <a:solidFill>
            <a:srgbClr val="FFFFFF">
              <a:alpha val="0"/>
            </a:srgb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3964" autoAdjust="0"/>
    <p:restoredTop sz="94364" autoAdjust="0"/>
  </p:normalViewPr>
  <p:slideViewPr>
    <p:cSldViewPr snapToGrid="0" snapToObjects="1">
      <p:cViewPr varScale="1">
        <p:scale>
          <a:sx n="70" d="100"/>
          <a:sy n="70" d="100"/>
        </p:scale>
        <p:origin x="960" y="54"/>
      </p:cViewPr>
      <p:guideLst>
        <p:guide orient="horz" pos="2160"/>
        <p:guide pos="2880"/>
      </p:guideLst>
    </p:cSldViewPr>
  </p:slideViewPr>
  <p:outlineViewPr>
    <p:cViewPr>
      <p:scale>
        <a:sx n="33" d="100"/>
        <a:sy n="33" d="100"/>
      </p:scale>
      <p:origin x="0" y="-51468"/>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28" Type="http://schemas.openxmlformats.org/officeDocument/2006/relationships/notesMaster" Target="notesMasters/notesMaster1.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slide" Target="slides/slide116.xml"/><Relationship Id="rId134" Type="http://schemas.openxmlformats.org/officeDocument/2006/relationships/tableStyles" Target="tableStyles.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slide" Target="slides/slide122.xml"/><Relationship Id="rId129" Type="http://schemas.openxmlformats.org/officeDocument/2006/relationships/handoutMaster" Target="handoutMasters/handoutMaster1.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0" Type="http://schemas.openxmlformats.org/officeDocument/2006/relationships/commentAuthors" Target="commentAuthors.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presProps" Target="presProps.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viewProps" Target="viewProps.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4" Type="http://schemas.openxmlformats.org/officeDocument/2006/relationships/slide" Target="slides/slide2.xml"/><Relationship Id="rId9" Type="http://schemas.openxmlformats.org/officeDocument/2006/relationships/slide" Target="slides/slide7.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2.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3.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33.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33.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38.w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42.wmf"/><Relationship Id="rId1" Type="http://schemas.openxmlformats.org/officeDocument/2006/relationships/image" Target="../media/image41.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46.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885CB01-6679-D646-ACB3-8B04B786C15F}" type="datetimeFigureOut">
              <a:rPr lang="en-US" smtClean="0"/>
              <a:t>3/1/2018</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2AC0F4D-8A6F-1C4A-B6BF-1558431E4F79}" type="slidenum">
              <a:rPr lang="en-US" smtClean="0"/>
              <a:t>‹#›</a:t>
            </a:fld>
            <a:endParaRPr lang="en-US" dirty="0"/>
          </a:p>
        </p:txBody>
      </p:sp>
    </p:spTree>
    <p:extLst>
      <p:ext uri="{BB962C8B-B14F-4D97-AF65-F5344CB8AC3E}">
        <p14:creationId xmlns:p14="http://schemas.microsoft.com/office/powerpoint/2010/main" val="35540630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799" cy="4572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4" name="Shape 4"/>
          <p:cNvSpPr txBox="1">
            <a:spLocks noGrp="1"/>
          </p:cNvSpPr>
          <p:nvPr>
            <p:ph type="dt" idx="10"/>
          </p:nvPr>
        </p:nvSpPr>
        <p:spPr>
          <a:xfrm>
            <a:off x="3884612" y="0"/>
            <a:ext cx="2971799" cy="457200"/>
          </a:xfrm>
          <a:prstGeom prst="rect">
            <a:avLst/>
          </a:prstGeom>
          <a:noFill/>
          <a:ln>
            <a:noFill/>
          </a:ln>
        </p:spPr>
        <p:txBody>
          <a:bodyPr lIns="91425" tIns="91425" rIns="91425" bIns="91425" anchor="t" anchorCtr="0"/>
          <a:lstStyle>
            <a:lvl1pPr marL="0" marR="0" lvl="0" indent="0" algn="r"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5" name="Shape 5"/>
          <p:cNvSpPr>
            <a:spLocks noGrp="1" noRot="1" noChangeAspect="1"/>
          </p:cNvSpPr>
          <p:nvPr>
            <p:ph type="sldImg" idx="3"/>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200" b="0" i="0" u="none" strike="noStrike" cap="none">
                <a:solidFill>
                  <a:schemeClr val="dk1"/>
                </a:solidFill>
                <a:latin typeface="Arial"/>
                <a:ea typeface="Arial"/>
                <a:cs typeface="Arial"/>
                <a:sym typeface="Arial"/>
              </a:defRPr>
            </a:lvl2pPr>
            <a:lvl3pPr marL="914400" marR="0" lvl="2" indent="0" algn="l" rtl="0">
              <a:spcBef>
                <a:spcPts val="0"/>
              </a:spcBef>
              <a:buNone/>
              <a:defRPr sz="1200" b="0" i="0" u="none" strike="noStrike" cap="none">
                <a:solidFill>
                  <a:schemeClr val="dk1"/>
                </a:solidFill>
                <a:latin typeface="Arial"/>
                <a:ea typeface="Arial"/>
                <a:cs typeface="Arial"/>
                <a:sym typeface="Arial"/>
              </a:defRPr>
            </a:lvl3pPr>
            <a:lvl4pPr marL="1371600" marR="0" lvl="3" indent="0" algn="l" rtl="0">
              <a:spcBef>
                <a:spcPts val="0"/>
              </a:spcBef>
              <a:buNone/>
              <a:defRPr sz="1200" b="0" i="0" u="none" strike="noStrike" cap="none">
                <a:solidFill>
                  <a:schemeClr val="dk1"/>
                </a:solidFill>
                <a:latin typeface="Arial"/>
                <a:ea typeface="Arial"/>
                <a:cs typeface="Arial"/>
                <a:sym typeface="Arial"/>
              </a:defRPr>
            </a:lvl4pPr>
            <a:lvl5pPr marL="1828800" marR="0" lvl="4" indent="0" algn="l" rtl="0">
              <a:spcBef>
                <a:spcPts val="0"/>
              </a:spcBef>
              <a:buNone/>
              <a:defRPr sz="1200" b="0" i="0" u="none" strike="noStrike" cap="none">
                <a:solidFill>
                  <a:schemeClr val="dk1"/>
                </a:solidFill>
                <a:latin typeface="Arial"/>
                <a:ea typeface="Arial"/>
                <a:cs typeface="Arial"/>
                <a:sym typeface="Arial"/>
              </a:defRPr>
            </a:lvl5pPr>
            <a:lvl6pPr marL="2286000" marR="0" lvl="5" indent="0" algn="l" rtl="0">
              <a:spcBef>
                <a:spcPts val="0"/>
              </a:spcBef>
              <a:buNone/>
              <a:defRPr sz="1200" b="0" i="0" u="none" strike="noStrike" cap="none">
                <a:solidFill>
                  <a:schemeClr val="dk1"/>
                </a:solidFill>
                <a:latin typeface="Arial"/>
                <a:ea typeface="Arial"/>
                <a:cs typeface="Arial"/>
                <a:sym typeface="Arial"/>
              </a:defRPr>
            </a:lvl6pPr>
            <a:lvl7pPr marL="2743200" marR="0" lvl="6" indent="0" algn="l" rtl="0">
              <a:spcBef>
                <a:spcPts val="0"/>
              </a:spcBef>
              <a:buNone/>
              <a:defRPr sz="1200" b="0" i="0" u="none" strike="noStrike" cap="none">
                <a:solidFill>
                  <a:schemeClr val="dk1"/>
                </a:solidFill>
                <a:latin typeface="Arial"/>
                <a:ea typeface="Arial"/>
                <a:cs typeface="Arial"/>
                <a:sym typeface="Arial"/>
              </a:defRPr>
            </a:lvl7pPr>
            <a:lvl8pPr marL="3200400" marR="0" lvl="7" indent="0" algn="l" rtl="0">
              <a:spcBef>
                <a:spcPts val="0"/>
              </a:spcBef>
              <a:buNone/>
              <a:defRPr sz="1200" b="0" i="0" u="none" strike="noStrike" cap="none">
                <a:solidFill>
                  <a:schemeClr val="dk1"/>
                </a:solidFill>
                <a:latin typeface="Arial"/>
                <a:ea typeface="Arial"/>
                <a:cs typeface="Arial"/>
                <a:sym typeface="Arial"/>
              </a:defRPr>
            </a:lvl8pPr>
            <a:lvl9pPr marL="3657600" marR="0" lvl="8" indent="0" algn="l" rtl="0">
              <a:spcBef>
                <a:spcPts val="0"/>
              </a:spcBef>
              <a:buNone/>
              <a:defRPr sz="1200" b="0" i="0" u="none" strike="noStrike" cap="none">
                <a:solidFill>
                  <a:schemeClr val="dk1"/>
                </a:solidFill>
                <a:latin typeface="Arial"/>
                <a:ea typeface="Arial"/>
                <a:cs typeface="Arial"/>
                <a:sym typeface="Arial"/>
              </a:defRPr>
            </a:lvl9pPr>
          </a:lstStyle>
          <a:p>
            <a:endParaRPr/>
          </a:p>
        </p:txBody>
      </p:sp>
      <p:sp>
        <p:nvSpPr>
          <p:cNvPr id="7" name="Shape 7"/>
          <p:cNvSpPr txBox="1">
            <a:spLocks noGrp="1"/>
          </p:cNvSpPr>
          <p:nvPr>
            <p:ph type="ftr" idx="11"/>
          </p:nvPr>
        </p:nvSpPr>
        <p:spPr>
          <a:xfrm>
            <a:off x="0" y="8685213"/>
            <a:ext cx="2971799" cy="457200"/>
          </a:xfrm>
          <a:prstGeom prst="rect">
            <a:avLst/>
          </a:prstGeom>
          <a:noFill/>
          <a:ln>
            <a:noFill/>
          </a:ln>
        </p:spPr>
        <p:txBody>
          <a:bodyPr lIns="91425" tIns="91425" rIns="91425" bIns="91425" anchor="b"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8" name="Shape 8"/>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Arial"/>
                <a:ea typeface="Arial"/>
                <a:cs typeface="Arial"/>
                <a:sym typeface="Arial"/>
              </a:rPr>
              <a:t>‹#›</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457102709"/>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dirty="0" smtClean="0">
                <a:solidFill>
                  <a:schemeClr val="dk1"/>
                </a:solidFill>
                <a:latin typeface="Arial"/>
                <a:ea typeface="Arial"/>
                <a:cs typeface="Arial"/>
                <a:sym typeface="Arial"/>
              </a:rPr>
              <a:t>If this PowerPoint presentation contains mathematical equations, you may need to check that your computer has the following installed:</a:t>
            </a:r>
          </a:p>
          <a:p>
            <a:r>
              <a:rPr lang="en-US" sz="1200" b="0" i="0" u="none" strike="noStrike" kern="1200" cap="none" dirty="0" smtClean="0">
                <a:solidFill>
                  <a:schemeClr val="dk1"/>
                </a:solidFill>
                <a:latin typeface="Arial"/>
                <a:ea typeface="Arial"/>
                <a:cs typeface="Arial"/>
                <a:sym typeface="Arial"/>
              </a:rPr>
              <a:t>1) MathType Plugin</a:t>
            </a:r>
          </a:p>
          <a:p>
            <a:r>
              <a:rPr lang="en-US" sz="1200" b="0" i="0" u="none" strike="noStrike" kern="1200" cap="none" dirty="0" smtClean="0">
                <a:solidFill>
                  <a:schemeClr val="dk1"/>
                </a:solidFill>
                <a:latin typeface="Arial"/>
                <a:ea typeface="Arial"/>
                <a:cs typeface="Arial"/>
                <a:sym typeface="Arial"/>
              </a:rPr>
              <a:t>2) Math Player (free versions available)</a:t>
            </a:r>
          </a:p>
          <a:p>
            <a:r>
              <a:rPr lang="en-US" sz="1200" b="0" i="0" u="none" strike="noStrike" kern="1200" cap="none" dirty="0" smtClean="0">
                <a:solidFill>
                  <a:schemeClr val="dk1"/>
                </a:solidFill>
                <a:latin typeface="Arial"/>
                <a:ea typeface="Arial"/>
                <a:cs typeface="Arial"/>
                <a:sym typeface="Arial"/>
              </a:rPr>
              <a:t>3) NVDA Reader (free versions available)</a:t>
            </a:r>
            <a:endParaRPr lang="en-US" dirty="0" smtClean="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3099114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Shape 17"/>
        <p:cNvGrpSpPr/>
        <p:nvPr/>
      </p:nvGrpSpPr>
      <p:grpSpPr>
        <a:xfrm>
          <a:off x="0" y="0"/>
          <a:ext cx="0" cy="0"/>
          <a:chOff x="0" y="0"/>
          <a:chExt cx="0" cy="0"/>
        </a:xfrm>
      </p:grpSpPr>
      <p:sp>
        <p:nvSpPr>
          <p:cNvPr id="18" name="Shape 18"/>
          <p:cNvSpPr/>
          <p:nvPr/>
        </p:nvSpPr>
        <p:spPr>
          <a:xfrm>
            <a:off x="0" y="0"/>
            <a:ext cx="9144000" cy="3886200"/>
          </a:xfrm>
          <a:prstGeom prst="rect">
            <a:avLst/>
          </a:prstGeom>
          <a:solidFill>
            <a:srgbClr val="007FA3"/>
          </a:solidFill>
          <a:ln w="25400" cap="flat" cmpd="sng">
            <a:solidFill>
              <a:srgbClr val="007FA3"/>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dirty="0">
              <a:solidFill>
                <a:schemeClr val="lt1"/>
              </a:solidFill>
              <a:latin typeface="Arial"/>
              <a:ea typeface="Arial"/>
              <a:cs typeface="Arial"/>
              <a:sym typeface="Arial"/>
            </a:endParaRPr>
          </a:p>
        </p:txBody>
      </p:sp>
      <p:sp>
        <p:nvSpPr>
          <p:cNvPr id="19" name="Shape 19"/>
          <p:cNvSpPr txBox="1">
            <a:spLocks noGrp="1"/>
          </p:cNvSpPr>
          <p:nvPr>
            <p:ph type="ctrTitle"/>
          </p:nvPr>
        </p:nvSpPr>
        <p:spPr>
          <a:xfrm>
            <a:off x="685800" y="762000"/>
            <a:ext cx="7772400" cy="2838451"/>
          </a:xfrm>
          <a:prstGeom prst="rect">
            <a:avLst/>
          </a:prstGeom>
          <a:noFill/>
          <a:ln>
            <a:noFill/>
          </a:ln>
        </p:spPr>
        <p:txBody>
          <a:bodyPr lIns="91425" tIns="91425" rIns="91425" bIns="91425" anchor="b" anchorCtr="0"/>
          <a:lstStyle>
            <a:lvl1pPr marL="0" marR="0" lvl="0" indent="0" algn="l" rtl="0">
              <a:lnSpc>
                <a:spcPct val="100000"/>
              </a:lnSpc>
              <a:spcBef>
                <a:spcPts val="0"/>
              </a:spcBef>
              <a:buClr>
                <a:schemeClr val="lt1"/>
              </a:buClr>
              <a:buFont typeface="Times New Roman"/>
              <a:buNone/>
              <a:defRPr sz="3600" b="1" i="0" u="none" strike="noStrike" cap="none">
                <a:solidFill>
                  <a:schemeClr val="lt1"/>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20" name="Shape 20"/>
          <p:cNvSpPr txBox="1">
            <a:spLocks noGrp="1"/>
          </p:cNvSpPr>
          <p:nvPr>
            <p:ph type="subTitle" idx="1"/>
          </p:nvPr>
        </p:nvSpPr>
        <p:spPr>
          <a:xfrm>
            <a:off x="674687" y="3962400"/>
            <a:ext cx="7794625" cy="175260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1800" b="0" i="0" u="none" strike="noStrike" cap="none">
                <a:solidFill>
                  <a:schemeClr val="dk1"/>
                </a:solidFill>
                <a:latin typeface="Arial"/>
                <a:ea typeface="Arial"/>
                <a:cs typeface="Arial"/>
                <a:sym typeface="Arial"/>
              </a:defRPr>
            </a:lvl1pPr>
            <a:lvl2pPr marL="457200" marR="0" lvl="1"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2pPr>
            <a:lvl3pPr marL="914400" marR="0" lvl="2" indent="0" algn="ctr" rtl="0">
              <a:spcBef>
                <a:spcPts val="600"/>
              </a:spcBef>
              <a:buClr>
                <a:srgbClr val="007FA3"/>
              </a:buClr>
              <a:buFont typeface="Noto Sans Symbols"/>
              <a:buNone/>
              <a:defRPr sz="1600" b="0" i="0" u="none" strike="noStrike" cap="none">
                <a:solidFill>
                  <a:srgbClr val="888888"/>
                </a:solidFill>
                <a:latin typeface="Arial"/>
                <a:ea typeface="Arial"/>
                <a:cs typeface="Arial"/>
                <a:sym typeface="Arial"/>
              </a:defRPr>
            </a:lvl3pPr>
            <a:lvl4pPr marL="1371600" marR="0" lvl="3"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4pPr>
            <a:lvl5pPr marL="1828800" marR="0" lvl="4"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5pPr>
            <a:lvl6pPr marL="2286000" marR="0" lvl="5"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6pPr>
            <a:lvl7pPr marL="2743200" marR="0" lvl="6"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7pPr>
            <a:lvl8pPr marL="3200400" marR="0" lvl="7"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8pPr>
            <a:lvl9pPr marL="3657600" marR="0" lvl="8"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9pPr>
          </a:lstStyle>
          <a:p>
            <a:endParaRPr dirty="0"/>
          </a:p>
        </p:txBody>
      </p:sp>
      <p:sp>
        <p:nvSpPr>
          <p:cNvPr id="21" name="Shape 21"/>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22" name="Shape 22"/>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23" name="Shape 23"/>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32457349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Title Only">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76" name="Shape 76"/>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77" name="Shape 77"/>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78" name="Shape 78"/>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Two Content">
    <p:spTree>
      <p:nvGrpSpPr>
        <p:cNvPr id="1" name="Shape 30"/>
        <p:cNvGrpSpPr/>
        <p:nvPr/>
      </p:nvGrpSpPr>
      <p:grpSpPr>
        <a:xfrm>
          <a:off x="0" y="0"/>
          <a:ext cx="0" cy="0"/>
          <a:chOff x="0" y="0"/>
          <a:chExt cx="0" cy="0"/>
        </a:xfrm>
      </p:grpSpPr>
      <p:sp>
        <p:nvSpPr>
          <p:cNvPr id="31" name="Shape 31"/>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2" name="Shape 32"/>
          <p:cNvSpPr txBox="1">
            <a:spLocks noGrp="1"/>
          </p:cNvSpPr>
          <p:nvPr>
            <p:ph type="body" idx="1"/>
          </p:nvPr>
        </p:nvSpPr>
        <p:spPr>
          <a:xfrm>
            <a:off x="457200" y="1600200"/>
            <a:ext cx="8229600" cy="2163763"/>
          </a:xfrm>
          <a:prstGeom prst="rect">
            <a:avLst/>
          </a:prstGeom>
          <a:noFill/>
          <a:ln>
            <a:noFill/>
          </a:ln>
        </p:spPr>
        <p:txBody>
          <a:bodyPr lIns="91425" tIns="91425" rIns="91425" bIns="91425" anchor="t" anchorCtr="0"/>
          <a:lstStyle>
            <a:lvl1pPr marL="256032" marR="0" lvl="0" indent="-2560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283464"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2286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6pPr>
            <a:lvl7pPr marL="2971800" marR="0" lvl="6"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7pPr>
            <a:lvl8pPr marL="3429000" marR="0" lvl="7"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8pPr>
            <a:lvl9pPr marL="3886200" marR="0" lvl="8"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9pPr>
          </a:lstStyle>
          <a:p>
            <a:endParaRPr lang="en-US" dirty="0" smtClean="0"/>
          </a:p>
          <a:p>
            <a:pPr lvl="1"/>
            <a:endParaRPr lang="en-US" dirty="0" smtClean="0"/>
          </a:p>
          <a:p>
            <a:pPr lvl="2"/>
            <a:endParaRPr dirty="0"/>
          </a:p>
        </p:txBody>
      </p:sp>
      <p:sp>
        <p:nvSpPr>
          <p:cNvPr id="33" name="Shape 33"/>
          <p:cNvSpPr txBox="1">
            <a:spLocks noGrp="1"/>
          </p:cNvSpPr>
          <p:nvPr>
            <p:ph type="body" idx="2"/>
          </p:nvPr>
        </p:nvSpPr>
        <p:spPr>
          <a:xfrm>
            <a:off x="457200" y="3962400"/>
            <a:ext cx="8229600" cy="2163763"/>
          </a:xfrm>
          <a:prstGeom prst="rect">
            <a:avLst/>
          </a:prstGeom>
          <a:noFill/>
          <a:ln>
            <a:noFill/>
          </a:ln>
        </p:spPr>
        <p:txBody>
          <a:bodyPr lIns="91425" tIns="91425" rIns="91425" bIns="91425" anchor="t" anchorCtr="0"/>
          <a:lstStyle>
            <a:lvl1pPr marL="256032" marR="0" lvl="0" indent="-2560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283464"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2286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6pPr>
            <a:lvl7pPr marL="2971800" marR="0" lvl="6"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7pPr>
            <a:lvl8pPr marL="3429000" marR="0" lvl="7"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8pPr>
            <a:lvl9pPr marL="3886200" marR="0" lvl="8"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9pPr>
          </a:lstStyle>
          <a:p>
            <a:endParaRPr lang="en-US" dirty="0" smtClean="0"/>
          </a:p>
          <a:p>
            <a:pPr lvl="1"/>
            <a:endParaRPr lang="en-US" dirty="0" smtClean="0"/>
          </a:p>
          <a:p>
            <a:pPr lvl="2"/>
            <a:endParaRPr dirty="0"/>
          </a:p>
        </p:txBody>
      </p:sp>
      <p:sp>
        <p:nvSpPr>
          <p:cNvPr id="34" name="Shape 34"/>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146176256"/>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Blank">
    <p:spTree>
      <p:nvGrpSpPr>
        <p:cNvPr id="1" name="Shape 79"/>
        <p:cNvGrpSpPr/>
        <p:nvPr/>
      </p:nvGrpSpPr>
      <p:grpSpPr>
        <a:xfrm>
          <a:off x="0" y="0"/>
          <a:ext cx="0" cy="0"/>
          <a:chOff x="0" y="0"/>
          <a:chExt cx="0" cy="0"/>
        </a:xfrm>
      </p:grpSpPr>
      <p:sp>
        <p:nvSpPr>
          <p:cNvPr id="80" name="Shape 80"/>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81" name="Shape 81"/>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82" name="Shape 82"/>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dk1"/>
                </a:solidFill>
                <a:latin typeface="Arial"/>
                <a:ea typeface="Arial"/>
                <a:cs typeface="Arial"/>
                <a:sym typeface="Arial"/>
              </a:rPr>
              <a:t>‹#›</a:t>
            </a:fld>
            <a:endParaRPr lang="en-US" sz="900" b="0" i="0" u="none" strike="noStrike" cap="none" dirty="0">
              <a:solidFill>
                <a:schemeClr val="dk1"/>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hapter Opener">
    <p:spTree>
      <p:nvGrpSpPr>
        <p:cNvPr id="1" name="Shape 37"/>
        <p:cNvGrpSpPr/>
        <p:nvPr/>
      </p:nvGrpSpPr>
      <p:grpSpPr>
        <a:xfrm>
          <a:off x="0" y="0"/>
          <a:ext cx="0" cy="0"/>
          <a:chOff x="0" y="0"/>
          <a:chExt cx="0" cy="0"/>
        </a:xfrm>
      </p:grpSpPr>
      <p:sp>
        <p:nvSpPr>
          <p:cNvPr id="38" name="Shape 38"/>
          <p:cNvSpPr txBox="1">
            <a:spLocks noGrp="1"/>
          </p:cNvSpPr>
          <p:nvPr>
            <p:ph type="title"/>
          </p:nvPr>
        </p:nvSpPr>
        <p:spPr>
          <a:xfrm>
            <a:off x="457200" y="215371"/>
            <a:ext cx="8229600" cy="622828"/>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9" name="Shape 39"/>
          <p:cNvSpPr txBox="1">
            <a:spLocks noGrp="1"/>
          </p:cNvSpPr>
          <p:nvPr>
            <p:ph type="body" idx="1"/>
          </p:nvPr>
        </p:nvSpPr>
        <p:spPr>
          <a:xfrm>
            <a:off x="457200" y="816429"/>
            <a:ext cx="8229600" cy="47897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0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a:p>
        </p:txBody>
      </p:sp>
      <p:sp>
        <p:nvSpPr>
          <p:cNvPr id="40" name="Shape 40"/>
          <p:cNvSpPr txBox="1">
            <a:spLocks noGrp="1"/>
          </p:cNvSpPr>
          <p:nvPr>
            <p:ph type="body" idx="2"/>
          </p:nvPr>
        </p:nvSpPr>
        <p:spPr>
          <a:xfrm>
            <a:off x="5029200" y="1600200"/>
            <a:ext cx="3657600" cy="1600198"/>
          </a:xfrm>
          <a:prstGeom prst="rect">
            <a:avLst/>
          </a:prstGeom>
          <a:noFill/>
          <a:ln>
            <a:noFill/>
          </a:ln>
        </p:spPr>
        <p:txBody>
          <a:bodyPr lIns="91425" tIns="91425" rIns="91425" bIns="91425" anchor="b" anchorCtr="0"/>
          <a:lstStyle>
            <a:lvl1pPr marL="0" marR="0" lvl="0" indent="0" algn="l" rtl="0">
              <a:spcBef>
                <a:spcPts val="0"/>
              </a:spcBef>
              <a:buClr>
                <a:srgbClr val="007FA3"/>
              </a:buClr>
              <a:buFont typeface="Arial"/>
              <a:buNone/>
              <a:defRPr sz="30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44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9pPr>
          </a:lstStyle>
          <a:p>
            <a:endParaRPr/>
          </a:p>
        </p:txBody>
      </p:sp>
      <p:sp>
        <p:nvSpPr>
          <p:cNvPr id="41" name="Shape 41"/>
          <p:cNvSpPr txBox="1">
            <a:spLocks noGrp="1"/>
          </p:cNvSpPr>
          <p:nvPr>
            <p:ph type="body" idx="3"/>
          </p:nvPr>
        </p:nvSpPr>
        <p:spPr>
          <a:xfrm>
            <a:off x="5029200" y="3200400"/>
            <a:ext cx="3657600" cy="2925763"/>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2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endParaRPr/>
          </a:p>
        </p:txBody>
      </p:sp>
      <p:sp>
        <p:nvSpPr>
          <p:cNvPr id="42" name="Shape 42"/>
          <p:cNvSpPr txBox="1">
            <a:spLocks noGrp="1"/>
          </p:cNvSpPr>
          <p:nvPr>
            <p:ph type="ftr" idx="11"/>
          </p:nvPr>
        </p:nvSpPr>
        <p:spPr>
          <a:xfrm>
            <a:off x="93969" y="6165337"/>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43" name="Shape 4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44" name="Shape 4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
        <p:nvSpPr>
          <p:cNvPr id="9" name="Shape 39"/>
          <p:cNvSpPr txBox="1">
            <a:spLocks noGrp="1"/>
          </p:cNvSpPr>
          <p:nvPr>
            <p:ph type="body" idx="13"/>
          </p:nvPr>
        </p:nvSpPr>
        <p:spPr>
          <a:xfrm>
            <a:off x="474779" y="1500547"/>
            <a:ext cx="8229600" cy="205153"/>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0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a:p>
        </p:txBody>
      </p:sp>
    </p:spTree>
    <p:extLst>
      <p:ext uri="{BB962C8B-B14F-4D97-AF65-F5344CB8AC3E}">
        <p14:creationId xmlns:p14="http://schemas.microsoft.com/office/powerpoint/2010/main" val="30688579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Figure + Caption">
    <p:spTree>
      <p:nvGrpSpPr>
        <p:cNvPr id="1" name="Shape 53"/>
        <p:cNvGrpSpPr/>
        <p:nvPr/>
      </p:nvGrpSpPr>
      <p:grpSpPr>
        <a:xfrm>
          <a:off x="0" y="0"/>
          <a:ext cx="0" cy="0"/>
          <a:chOff x="0" y="0"/>
          <a:chExt cx="0" cy="0"/>
        </a:xfrm>
      </p:grpSpPr>
      <p:sp>
        <p:nvSpPr>
          <p:cNvPr id="54" name="Shape 54"/>
          <p:cNvSpPr txBox="1">
            <a:spLocks noGrp="1"/>
          </p:cNvSpPr>
          <p:nvPr>
            <p:ph type="title"/>
          </p:nvPr>
        </p:nvSpPr>
        <p:spPr>
          <a:xfrm>
            <a:off x="457200" y="228600"/>
            <a:ext cx="8229600" cy="1066799"/>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55" name="Shape 55"/>
          <p:cNvSpPr txBox="1">
            <a:spLocks noGrp="1"/>
          </p:cNvSpPr>
          <p:nvPr>
            <p:ph type="body" idx="1"/>
          </p:nvPr>
        </p:nvSpPr>
        <p:spPr>
          <a:xfrm>
            <a:off x="457200" y="5368160"/>
            <a:ext cx="8229600" cy="916856"/>
          </a:xfrm>
          <a:prstGeom prst="rect">
            <a:avLst/>
          </a:prstGeom>
          <a:noFill/>
          <a:ln>
            <a:noFill/>
          </a:ln>
        </p:spPr>
        <p:txBody>
          <a:bodyPr lIns="91425" tIns="91425" rIns="91425" bIns="91425" anchor="b" anchorCtr="0"/>
          <a:lstStyle>
            <a:lvl1pPr marL="0" marR="0" lvl="0" indent="0" algn="l" rtl="0">
              <a:spcBef>
                <a:spcPts val="0"/>
              </a:spcBef>
              <a:buClr>
                <a:srgbClr val="007FA3"/>
              </a:buClr>
              <a:buFont typeface="Arial"/>
              <a:buNone/>
              <a:defRPr sz="8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endParaRPr/>
          </a:p>
        </p:txBody>
      </p:sp>
      <p:sp>
        <p:nvSpPr>
          <p:cNvPr id="56" name="Shape 56"/>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57" name="Shape 57"/>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58" name="Shape 58"/>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dk1"/>
                </a:solidFill>
                <a:latin typeface="Arial"/>
                <a:ea typeface="Arial"/>
                <a:cs typeface="Arial"/>
                <a:sym typeface="Arial"/>
              </a:rPr>
              <a:t>‹#›</a:t>
            </a:fld>
            <a:endParaRPr lang="en-US" sz="9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8263026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Title and Content">
    <p:spTree>
      <p:nvGrpSpPr>
        <p:cNvPr id="1" name="Shape 24"/>
        <p:cNvGrpSpPr/>
        <p:nvPr/>
      </p:nvGrpSpPr>
      <p:grpSpPr>
        <a:xfrm>
          <a:off x="0" y="0"/>
          <a:ext cx="0" cy="0"/>
          <a:chOff x="0" y="0"/>
          <a:chExt cx="0" cy="0"/>
        </a:xfrm>
      </p:grpSpPr>
      <p:sp>
        <p:nvSpPr>
          <p:cNvPr id="25" name="Title 1"/>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6" name="Content Placeholder"/>
          <p:cNvSpPr txBox="1">
            <a:spLocks noGrp="1"/>
          </p:cNvSpPr>
          <p:nvPr>
            <p:ph type="body" idx="1"/>
          </p:nvPr>
        </p:nvSpPr>
        <p:spPr>
          <a:xfrm>
            <a:off x="457200" y="1600200"/>
            <a:ext cx="8229600" cy="4525963"/>
          </a:xfrm>
          <a:prstGeom prst="rect">
            <a:avLst/>
          </a:prstGeom>
          <a:noFill/>
          <a:ln>
            <a:noFill/>
          </a:ln>
        </p:spPr>
        <p:txBody>
          <a:bodyPr lIns="91425" tIns="91425" rIns="91425" bIns="91425" anchor="t" anchorCtr="0"/>
          <a:lstStyle>
            <a:lvl1pPr marL="255600" marR="0" lvl="0" indent="-255600" algn="l" rtl="0">
              <a:spcBef>
                <a:spcPts val="1500"/>
              </a:spcBef>
              <a:buClr>
                <a:srgbClr val="007FA3"/>
              </a:buClr>
              <a:buSzPct val="100000"/>
              <a:buFont typeface="Arial" panose="020B0604020202020204" pitchFamily="34" charset="0"/>
              <a:buChar char="•"/>
              <a:tabLst>
                <a:tab pos="176213" algn="l"/>
              </a:tabLst>
              <a:defRPr sz="1600" b="0" i="0" u="none" strike="noStrike" cap="none">
                <a:solidFill>
                  <a:schemeClr val="dk1"/>
                </a:solidFill>
                <a:latin typeface="Arial"/>
                <a:ea typeface="Arial"/>
                <a:cs typeface="Arial"/>
                <a:sym typeface="Arial"/>
              </a:defRPr>
            </a:lvl1pPr>
            <a:lvl2pPr marL="742950" marR="0" lvl="1" indent="-283464"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2286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lang="en-IN" dirty="0" smtClean="0"/>
          </a:p>
          <a:p>
            <a:pPr lvl="1"/>
            <a:endParaRPr lang="en-IN" dirty="0" smtClean="0"/>
          </a:p>
          <a:p>
            <a:pPr lvl="2"/>
            <a:endParaRPr lang="en-IN" dirty="0" smtClean="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earning Objectives">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lvl1pPr>
              <a:defRPr>
                <a:solidFill>
                  <a:srgbClr val="3399B5"/>
                </a:solidFill>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marL="118872" indent="-118872">
              <a:buClr>
                <a:srgbClr val="007FA3"/>
              </a:buClr>
              <a:buSzPct val="25000"/>
              <a:defRPr sz="1600"/>
            </a:lvl1pPr>
            <a:lvl2pPr marL="569913" indent="-285750">
              <a:buClr>
                <a:srgbClr val="007FA3"/>
              </a:buClr>
              <a:defRPr sz="1600"/>
            </a:lvl2pPr>
            <a:lvl3pPr>
              <a:buClr>
                <a:srgbClr val="007FA3"/>
              </a:buClr>
              <a:defRPr sz="1600"/>
            </a:lvl3pPr>
            <a:lvl4pPr>
              <a:buClr>
                <a:srgbClr val="007FA3"/>
              </a:buClr>
              <a:defRPr sz="1600"/>
            </a:lvl4pPr>
            <a:lvl5pPr>
              <a:buClr>
                <a:srgbClr val="007FA3"/>
              </a:buClr>
              <a:defRPr sz="1600"/>
            </a:lvl5pPr>
            <a:lvl6pPr>
              <a:buClr>
                <a:srgbClr val="007FA3"/>
              </a:buClr>
              <a:defRPr sz="1600"/>
            </a:lvl6pPr>
            <a:lvl7pPr>
              <a:buClr>
                <a:srgbClr val="007FA3"/>
              </a:buClr>
              <a:defRPr sz="1600"/>
            </a:lvl7pPr>
            <a:lvl8pPr>
              <a:buClr>
                <a:srgbClr val="007FA3"/>
              </a:buClr>
              <a:defRPr sz="1600"/>
            </a:lvl8pPr>
            <a:lvl9pPr>
              <a:buClr>
                <a:srgbClr val="007FA3"/>
              </a:buCl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3/1/2018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21562500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and 5 Content">
    <p:spTree>
      <p:nvGrpSpPr>
        <p:cNvPr id="1" name="Shape 24"/>
        <p:cNvGrpSpPr/>
        <p:nvPr/>
      </p:nvGrpSpPr>
      <p:grpSpPr>
        <a:xfrm>
          <a:off x="0" y="0"/>
          <a:ext cx="0" cy="0"/>
          <a:chOff x="0" y="0"/>
          <a:chExt cx="0" cy="0"/>
        </a:xfrm>
      </p:grpSpPr>
      <p:sp>
        <p:nvSpPr>
          <p:cNvPr id="25" name="Title 1"/>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6" name="Content Placeholder 1"/>
          <p:cNvSpPr txBox="1">
            <a:spLocks noGrp="1"/>
          </p:cNvSpPr>
          <p:nvPr>
            <p:ph type="body" idx="1"/>
          </p:nvPr>
        </p:nvSpPr>
        <p:spPr>
          <a:xfrm>
            <a:off x="457200" y="1600201"/>
            <a:ext cx="8229600" cy="533400"/>
          </a:xfrm>
          <a:prstGeom prst="rect">
            <a:avLst/>
          </a:prstGeom>
          <a:noFill/>
          <a:ln>
            <a:noFill/>
          </a:ln>
        </p:spPr>
        <p:txBody>
          <a:bodyPr lIns="91425" tIns="91425" rIns="91425" bIns="91425" anchor="t" anchorCtr="0"/>
          <a:lstStyle>
            <a:lvl1pPr marL="255600" marR="0" lvl="0" indent="-255600" algn="l" rtl="0">
              <a:spcBef>
                <a:spcPts val="1500"/>
              </a:spcBef>
              <a:buClr>
                <a:srgbClr val="007FA3"/>
              </a:buClr>
              <a:buSzPct val="100000"/>
              <a:buFont typeface="Arial" panose="020B0604020202020204" pitchFamily="34" charset="0"/>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lang="en-IN" dirty="0" smtClean="0"/>
          </a:p>
        </p:txBody>
      </p:sp>
      <p:sp>
        <p:nvSpPr>
          <p:cNvPr id="3" name="Content Placeholder 2"/>
          <p:cNvSpPr>
            <a:spLocks noGrp="1"/>
          </p:cNvSpPr>
          <p:nvPr>
            <p:ph sz="quarter" idx="13"/>
          </p:nvPr>
        </p:nvSpPr>
        <p:spPr>
          <a:xfrm>
            <a:off x="457200" y="2278063"/>
            <a:ext cx="8229600" cy="558800"/>
          </a:xfrm>
        </p:spPr>
        <p:txBody>
          <a:bodyPr/>
          <a:lstStyle>
            <a:lvl1pPr indent="-255600">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5" name="Content Placeholder 4"/>
          <p:cNvSpPr>
            <a:spLocks noGrp="1"/>
          </p:cNvSpPr>
          <p:nvPr>
            <p:ph sz="quarter" idx="14"/>
          </p:nvPr>
        </p:nvSpPr>
        <p:spPr>
          <a:xfrm>
            <a:off x="457200" y="2954338"/>
            <a:ext cx="8232775" cy="609600"/>
          </a:xfrm>
        </p:spPr>
        <p:txBody>
          <a:bodyPr/>
          <a:lstStyle>
            <a:lvl1pPr indent="-255600">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7" name="Content Placeholder 6"/>
          <p:cNvSpPr>
            <a:spLocks noGrp="1"/>
          </p:cNvSpPr>
          <p:nvPr>
            <p:ph sz="quarter" idx="15"/>
          </p:nvPr>
        </p:nvSpPr>
        <p:spPr>
          <a:xfrm>
            <a:off x="457200" y="3733800"/>
            <a:ext cx="8229600" cy="550863"/>
          </a:xfrm>
        </p:spPr>
        <p:txBody>
          <a:bodyPr/>
          <a:lstStyle>
            <a:lvl1pPr marL="255588" indent="-255588">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9" name="Content Placeholder 8"/>
          <p:cNvSpPr>
            <a:spLocks noGrp="1"/>
          </p:cNvSpPr>
          <p:nvPr>
            <p:ph sz="quarter" idx="16"/>
          </p:nvPr>
        </p:nvSpPr>
        <p:spPr>
          <a:xfrm>
            <a:off x="457200" y="4427538"/>
            <a:ext cx="8229600" cy="652462"/>
          </a:xfrm>
        </p:spPr>
        <p:txBody>
          <a:bodyPr/>
          <a:lstStyle>
            <a:lvl1pPr marL="255588" indent="-255588">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11" name="Content Placeholder 10"/>
          <p:cNvSpPr>
            <a:spLocks noGrp="1"/>
          </p:cNvSpPr>
          <p:nvPr>
            <p:ph sz="quarter" idx="17"/>
          </p:nvPr>
        </p:nvSpPr>
        <p:spPr>
          <a:xfrm>
            <a:off x="457200" y="5181600"/>
            <a:ext cx="8229600" cy="500063"/>
          </a:xfrm>
        </p:spPr>
        <p:txBody>
          <a:bodyPr/>
          <a:lstStyle>
            <a:lvl1pPr marL="255588" indent="-255588">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Tree>
    <p:extLst>
      <p:ext uri="{BB962C8B-B14F-4D97-AF65-F5344CB8AC3E}">
        <p14:creationId xmlns:p14="http://schemas.microsoft.com/office/powerpoint/2010/main" val="34289802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Title and 5 Content">
    <p:spTree>
      <p:nvGrpSpPr>
        <p:cNvPr id="1" name="Shape 24"/>
        <p:cNvGrpSpPr/>
        <p:nvPr/>
      </p:nvGrpSpPr>
      <p:grpSpPr>
        <a:xfrm>
          <a:off x="0" y="0"/>
          <a:ext cx="0" cy="0"/>
          <a:chOff x="0" y="0"/>
          <a:chExt cx="0" cy="0"/>
        </a:xfrm>
      </p:grpSpPr>
      <p:sp>
        <p:nvSpPr>
          <p:cNvPr id="25" name="Title 1"/>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6" name="Content Placeholder 1"/>
          <p:cNvSpPr txBox="1">
            <a:spLocks noGrp="1"/>
          </p:cNvSpPr>
          <p:nvPr>
            <p:ph type="body" idx="1"/>
          </p:nvPr>
        </p:nvSpPr>
        <p:spPr>
          <a:xfrm>
            <a:off x="457200" y="1600201"/>
            <a:ext cx="8229600" cy="533400"/>
          </a:xfrm>
          <a:prstGeom prst="rect">
            <a:avLst/>
          </a:prstGeom>
          <a:noFill/>
          <a:ln>
            <a:noFill/>
          </a:ln>
        </p:spPr>
        <p:txBody>
          <a:bodyPr lIns="91425" tIns="91425" rIns="91425" bIns="91425" anchor="t" anchorCtr="0"/>
          <a:lstStyle>
            <a:lvl1pPr marL="255600" marR="0" lvl="0" indent="-255600" algn="l" rtl="0">
              <a:spcBef>
                <a:spcPts val="1500"/>
              </a:spcBef>
              <a:buClr>
                <a:srgbClr val="007FA3"/>
              </a:buClr>
              <a:buSzPct val="100000"/>
              <a:buFont typeface="Arial" panose="020B0604020202020204" pitchFamily="34" charset="0"/>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lang="en-IN" dirty="0" smtClean="0"/>
          </a:p>
        </p:txBody>
      </p:sp>
      <p:sp>
        <p:nvSpPr>
          <p:cNvPr id="3" name="Content Placeholder 2"/>
          <p:cNvSpPr>
            <a:spLocks noGrp="1"/>
          </p:cNvSpPr>
          <p:nvPr>
            <p:ph sz="quarter" idx="13"/>
          </p:nvPr>
        </p:nvSpPr>
        <p:spPr>
          <a:xfrm>
            <a:off x="457200" y="2278063"/>
            <a:ext cx="8229600" cy="558800"/>
          </a:xfrm>
        </p:spPr>
        <p:txBody>
          <a:bodyPr/>
          <a:lstStyle>
            <a:lvl1pPr indent="-255600">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5" name="Content Placeholder 4"/>
          <p:cNvSpPr>
            <a:spLocks noGrp="1"/>
          </p:cNvSpPr>
          <p:nvPr>
            <p:ph sz="quarter" idx="14"/>
          </p:nvPr>
        </p:nvSpPr>
        <p:spPr>
          <a:xfrm>
            <a:off x="457200" y="2954338"/>
            <a:ext cx="8232775" cy="609600"/>
          </a:xfrm>
        </p:spPr>
        <p:txBody>
          <a:bodyPr/>
          <a:lstStyle>
            <a:lvl1pPr indent="-255600">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7" name="Content Placeholder 6"/>
          <p:cNvSpPr>
            <a:spLocks noGrp="1"/>
          </p:cNvSpPr>
          <p:nvPr>
            <p:ph sz="quarter" idx="15"/>
          </p:nvPr>
        </p:nvSpPr>
        <p:spPr>
          <a:xfrm>
            <a:off x="457200" y="3733800"/>
            <a:ext cx="8229600" cy="550863"/>
          </a:xfrm>
        </p:spPr>
        <p:txBody>
          <a:bodyPr/>
          <a:lstStyle>
            <a:lvl1pPr marL="255588" indent="-255588">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9" name="Content Placeholder 8"/>
          <p:cNvSpPr>
            <a:spLocks noGrp="1"/>
          </p:cNvSpPr>
          <p:nvPr>
            <p:ph sz="quarter" idx="16"/>
          </p:nvPr>
        </p:nvSpPr>
        <p:spPr>
          <a:xfrm>
            <a:off x="457200" y="4427538"/>
            <a:ext cx="8229600" cy="652462"/>
          </a:xfrm>
        </p:spPr>
        <p:txBody>
          <a:bodyPr/>
          <a:lstStyle>
            <a:lvl1pPr marL="255588" indent="-255588">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11" name="Content Placeholder 10"/>
          <p:cNvSpPr>
            <a:spLocks noGrp="1"/>
          </p:cNvSpPr>
          <p:nvPr>
            <p:ph sz="quarter" idx="17"/>
          </p:nvPr>
        </p:nvSpPr>
        <p:spPr>
          <a:xfrm>
            <a:off x="457200" y="5181600"/>
            <a:ext cx="8229600" cy="500063"/>
          </a:xfrm>
        </p:spPr>
        <p:txBody>
          <a:bodyPr/>
          <a:lstStyle>
            <a:lvl1pPr marL="255588" indent="-255588">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4" name="Content Placeholder 3"/>
          <p:cNvSpPr>
            <a:spLocks noGrp="1"/>
          </p:cNvSpPr>
          <p:nvPr>
            <p:ph sz="quarter" idx="18"/>
          </p:nvPr>
        </p:nvSpPr>
        <p:spPr>
          <a:xfrm>
            <a:off x="457200" y="5811838"/>
            <a:ext cx="8229600" cy="457200"/>
          </a:xfrm>
        </p:spPr>
        <p:txBody>
          <a:bodyPr/>
          <a:lstStyle>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Content Placeholder 7"/>
          <p:cNvSpPr>
            <a:spLocks noGrp="1"/>
          </p:cNvSpPr>
          <p:nvPr>
            <p:ph sz="quarter" idx="19"/>
          </p:nvPr>
        </p:nvSpPr>
        <p:spPr>
          <a:xfrm>
            <a:off x="3657601" y="6418263"/>
            <a:ext cx="479834" cy="29845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Content Placeholder 11"/>
          <p:cNvSpPr>
            <a:spLocks noGrp="1"/>
          </p:cNvSpPr>
          <p:nvPr>
            <p:ph sz="quarter" idx="20"/>
          </p:nvPr>
        </p:nvSpPr>
        <p:spPr>
          <a:xfrm>
            <a:off x="5503863" y="6418263"/>
            <a:ext cx="453317" cy="298450"/>
          </a:xfrm>
        </p:spPr>
        <p:txBody>
          <a:body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4" name="Content Placeholder 13"/>
          <p:cNvSpPr>
            <a:spLocks noGrp="1"/>
          </p:cNvSpPr>
          <p:nvPr>
            <p:ph sz="quarter" idx="21"/>
          </p:nvPr>
        </p:nvSpPr>
        <p:spPr>
          <a:xfrm>
            <a:off x="7200900" y="6418263"/>
            <a:ext cx="576027" cy="298450"/>
          </a:xfrm>
        </p:spPr>
        <p:txBody>
          <a:body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Content Placeholder 5"/>
          <p:cNvSpPr>
            <a:spLocks noGrp="1"/>
          </p:cNvSpPr>
          <p:nvPr>
            <p:ph sz="quarter" idx="22"/>
          </p:nvPr>
        </p:nvSpPr>
        <p:spPr>
          <a:xfrm flipH="1">
            <a:off x="7976101" y="6418263"/>
            <a:ext cx="778599" cy="298450"/>
          </a:xfrm>
        </p:spPr>
        <p:txBody>
          <a:body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044794982"/>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cSld name="Chapter Opener">
    <p:spTree>
      <p:nvGrpSpPr>
        <p:cNvPr id="1" name="Shape 37"/>
        <p:cNvGrpSpPr/>
        <p:nvPr/>
      </p:nvGrpSpPr>
      <p:grpSpPr>
        <a:xfrm>
          <a:off x="0" y="0"/>
          <a:ext cx="0" cy="0"/>
          <a:chOff x="0" y="0"/>
          <a:chExt cx="0" cy="0"/>
        </a:xfrm>
      </p:grpSpPr>
      <p:sp>
        <p:nvSpPr>
          <p:cNvPr id="38" name="Shape 38"/>
          <p:cNvSpPr txBox="1">
            <a:spLocks noGrp="1"/>
          </p:cNvSpPr>
          <p:nvPr>
            <p:ph type="title"/>
          </p:nvPr>
        </p:nvSpPr>
        <p:spPr>
          <a:xfrm>
            <a:off x="457200" y="215371"/>
            <a:ext cx="8229600" cy="622828"/>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9" name="Shape 39"/>
          <p:cNvSpPr txBox="1">
            <a:spLocks noGrp="1"/>
          </p:cNvSpPr>
          <p:nvPr>
            <p:ph type="body" idx="1"/>
          </p:nvPr>
        </p:nvSpPr>
        <p:spPr>
          <a:xfrm>
            <a:off x="457200" y="816429"/>
            <a:ext cx="8229600" cy="47897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0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a:p>
        </p:txBody>
      </p:sp>
      <p:sp>
        <p:nvSpPr>
          <p:cNvPr id="40" name="Shape 40"/>
          <p:cNvSpPr txBox="1">
            <a:spLocks noGrp="1"/>
          </p:cNvSpPr>
          <p:nvPr>
            <p:ph type="body" idx="2"/>
          </p:nvPr>
        </p:nvSpPr>
        <p:spPr>
          <a:xfrm>
            <a:off x="5029200" y="1600200"/>
            <a:ext cx="3657600" cy="1600198"/>
          </a:xfrm>
          <a:prstGeom prst="rect">
            <a:avLst/>
          </a:prstGeom>
          <a:noFill/>
          <a:ln>
            <a:noFill/>
          </a:ln>
        </p:spPr>
        <p:txBody>
          <a:bodyPr lIns="91425" tIns="91425" rIns="91425" bIns="91425" anchor="b" anchorCtr="0"/>
          <a:lstStyle>
            <a:lvl1pPr marL="0" marR="0" lvl="0" indent="0" algn="l" rtl="0">
              <a:spcBef>
                <a:spcPts val="0"/>
              </a:spcBef>
              <a:buClr>
                <a:srgbClr val="007FA3"/>
              </a:buClr>
              <a:buFont typeface="Arial"/>
              <a:buNone/>
              <a:defRPr sz="30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44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9pPr>
          </a:lstStyle>
          <a:p>
            <a:endParaRPr/>
          </a:p>
        </p:txBody>
      </p:sp>
      <p:sp>
        <p:nvSpPr>
          <p:cNvPr id="41" name="Shape 41"/>
          <p:cNvSpPr txBox="1">
            <a:spLocks noGrp="1"/>
          </p:cNvSpPr>
          <p:nvPr>
            <p:ph type="body" idx="3"/>
          </p:nvPr>
        </p:nvSpPr>
        <p:spPr>
          <a:xfrm>
            <a:off x="5029200" y="3200400"/>
            <a:ext cx="3657600" cy="2925763"/>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2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endParaRPr/>
          </a:p>
        </p:txBody>
      </p:sp>
      <p:sp>
        <p:nvSpPr>
          <p:cNvPr id="42" name="Shape 42"/>
          <p:cNvSpPr txBox="1">
            <a:spLocks noGrp="1"/>
          </p:cNvSpPr>
          <p:nvPr>
            <p:ph type="ftr" idx="11"/>
          </p:nvPr>
        </p:nvSpPr>
        <p:spPr>
          <a:xfrm>
            <a:off x="93969" y="6165337"/>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43" name="Shape 4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44" name="Shape 4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Title + Learning Objectives and Content">
    <p:spTree>
      <p:nvGrpSpPr>
        <p:cNvPr id="1" name="Shape 61"/>
        <p:cNvGrpSpPr/>
        <p:nvPr/>
      </p:nvGrpSpPr>
      <p:grpSpPr>
        <a:xfrm>
          <a:off x="0" y="0"/>
          <a:ext cx="0" cy="0"/>
          <a:chOff x="0" y="0"/>
          <a:chExt cx="0" cy="0"/>
        </a:xfrm>
      </p:grpSpPr>
      <p:sp>
        <p:nvSpPr>
          <p:cNvPr id="62" name="Shape 62"/>
          <p:cNvSpPr txBox="1">
            <a:spLocks noGrp="1"/>
          </p:cNvSpPr>
          <p:nvPr>
            <p:ph type="title"/>
          </p:nvPr>
        </p:nvSpPr>
        <p:spPr>
          <a:xfrm>
            <a:off x="457200" y="215371"/>
            <a:ext cx="8229600" cy="622828"/>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63" name="Shape 63"/>
          <p:cNvSpPr txBox="1">
            <a:spLocks noGrp="1"/>
          </p:cNvSpPr>
          <p:nvPr>
            <p:ph type="body" idx="1"/>
          </p:nvPr>
        </p:nvSpPr>
        <p:spPr>
          <a:xfrm>
            <a:off x="457200" y="816429"/>
            <a:ext cx="8229600" cy="402769"/>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16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a:p>
        </p:txBody>
      </p:sp>
      <p:sp>
        <p:nvSpPr>
          <p:cNvPr id="64" name="Shape 64"/>
          <p:cNvSpPr txBox="1">
            <a:spLocks noGrp="1"/>
          </p:cNvSpPr>
          <p:nvPr>
            <p:ph type="body" idx="2"/>
          </p:nvPr>
        </p:nvSpPr>
        <p:spPr>
          <a:xfrm>
            <a:off x="457200" y="1600200"/>
            <a:ext cx="8229600" cy="4525963"/>
          </a:xfrm>
          <a:prstGeom prst="rect">
            <a:avLst/>
          </a:prstGeom>
          <a:noFill/>
          <a:ln>
            <a:noFill/>
          </a:ln>
        </p:spPr>
        <p:txBody>
          <a:bodyPr lIns="91425" tIns="91425" rIns="91425" bIns="91425" anchor="t" anchorCtr="0"/>
          <a:lstStyle>
            <a:lvl1pPr marL="256032" marR="0" lvl="0" indent="-2560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65" name="Shape 65"/>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66" name="Shape 66"/>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67" name="Shape 67"/>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68"/>
        <p:cNvGrpSpPr/>
        <p:nvPr/>
      </p:nvGrpSpPr>
      <p:grpSpPr>
        <a:xfrm>
          <a:off x="0" y="0"/>
          <a:ext cx="0" cy="0"/>
          <a:chOff x="0" y="0"/>
          <a:chExt cx="0" cy="0"/>
        </a:xfrm>
      </p:grpSpPr>
      <p:sp>
        <p:nvSpPr>
          <p:cNvPr id="69" name="Shape 69"/>
          <p:cNvSpPr txBox="1">
            <a:spLocks noGrp="1"/>
          </p:cNvSpPr>
          <p:nvPr>
            <p:ph type="title"/>
          </p:nvPr>
        </p:nvSpPr>
        <p:spPr>
          <a:xfrm>
            <a:off x="685800" y="1447800"/>
            <a:ext cx="7772400" cy="2152651"/>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70" name="Shape 70"/>
          <p:cNvSpPr txBox="1">
            <a:spLocks noGrp="1"/>
          </p:cNvSpPr>
          <p:nvPr>
            <p:ph type="body" idx="1"/>
          </p:nvPr>
        </p:nvSpPr>
        <p:spPr>
          <a:xfrm>
            <a:off x="674687" y="3962400"/>
            <a:ext cx="7794626" cy="175260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1600" b="0" i="0" u="none" strike="noStrike" cap="none">
                <a:solidFill>
                  <a:srgbClr val="007FA3"/>
                </a:solidFill>
                <a:latin typeface="Arial"/>
                <a:ea typeface="Arial"/>
                <a:cs typeface="Arial"/>
                <a:sym typeface="Arial"/>
              </a:defRPr>
            </a:lvl1pPr>
            <a:lvl2pPr marL="457200" marR="0" lvl="1" indent="0" algn="l" rtl="0">
              <a:spcBef>
                <a:spcPts val="600"/>
              </a:spcBef>
              <a:buClr>
                <a:srgbClr val="007FA3"/>
              </a:buClr>
              <a:buFont typeface="Arial"/>
              <a:buNone/>
              <a:defRPr sz="1800" b="0" i="0" u="none" strike="noStrike" cap="none">
                <a:solidFill>
                  <a:srgbClr val="888888"/>
                </a:solidFill>
                <a:latin typeface="Arial"/>
                <a:ea typeface="Arial"/>
                <a:cs typeface="Arial"/>
                <a:sym typeface="Arial"/>
              </a:defRPr>
            </a:lvl2pPr>
            <a:lvl3pPr marL="914400" marR="0" lvl="2" indent="0" algn="l" rtl="0">
              <a:spcBef>
                <a:spcPts val="600"/>
              </a:spcBef>
              <a:buClr>
                <a:srgbClr val="007FA3"/>
              </a:buClr>
              <a:buFont typeface="Noto Sans Symbols"/>
              <a:buNone/>
              <a:defRPr sz="1600" b="0" i="0" u="none" strike="noStrike" cap="none">
                <a:solidFill>
                  <a:srgbClr val="888888"/>
                </a:solidFill>
                <a:latin typeface="Arial"/>
                <a:ea typeface="Arial"/>
                <a:cs typeface="Arial"/>
                <a:sym typeface="Arial"/>
              </a:defRPr>
            </a:lvl3pPr>
            <a:lvl4pPr marL="1371600" marR="0" lvl="3" indent="0" algn="l" rtl="0">
              <a:spcBef>
                <a:spcPts val="600"/>
              </a:spcBef>
              <a:buClr>
                <a:srgbClr val="007FA3"/>
              </a:buClr>
              <a:buFont typeface="Arial"/>
              <a:buNone/>
              <a:defRPr sz="1400" b="0" i="0" u="none" strike="noStrike" cap="none">
                <a:solidFill>
                  <a:srgbClr val="888888"/>
                </a:solidFill>
                <a:latin typeface="Arial"/>
                <a:ea typeface="Arial"/>
                <a:cs typeface="Arial"/>
                <a:sym typeface="Arial"/>
              </a:defRPr>
            </a:lvl4pPr>
            <a:lvl5pPr marL="1828800" marR="0" lvl="4" indent="0" algn="l" rtl="0">
              <a:spcBef>
                <a:spcPts val="600"/>
              </a:spcBef>
              <a:buClr>
                <a:srgbClr val="007FA3"/>
              </a:buClr>
              <a:buFont typeface="Arial"/>
              <a:buNone/>
              <a:defRPr sz="1400" b="0" i="0" u="none" strike="noStrike" cap="none">
                <a:solidFill>
                  <a:srgbClr val="888888"/>
                </a:solidFill>
                <a:latin typeface="Arial"/>
                <a:ea typeface="Arial"/>
                <a:cs typeface="Arial"/>
                <a:sym typeface="Arial"/>
              </a:defRPr>
            </a:lvl5pPr>
            <a:lvl6pPr marL="2286000" marR="0" lvl="5"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6pPr>
            <a:lvl7pPr marL="2743200" marR="0" lvl="6"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7pPr>
            <a:lvl8pPr marL="3200400" marR="0" lvl="7"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8pPr>
            <a:lvl9pPr marL="3657600" marR="0" lvl="8"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9pPr>
          </a:lstStyle>
          <a:p>
            <a:endParaRPr/>
          </a:p>
        </p:txBody>
      </p:sp>
      <p:sp>
        <p:nvSpPr>
          <p:cNvPr id="71" name="Shape 71"/>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72" name="Shape 72"/>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73" name="Shape 73"/>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2.xml"/><Relationship Id="rId1"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1" name="Shape 11"/>
          <p:cNvSpPr txBox="1">
            <a:spLocks noGrp="1"/>
          </p:cNvSpPr>
          <p:nvPr>
            <p:ph type="body" idx="1"/>
          </p:nvPr>
        </p:nvSpPr>
        <p:spPr>
          <a:xfrm>
            <a:off x="457200" y="1600200"/>
            <a:ext cx="8229600" cy="4525963"/>
          </a:xfrm>
          <a:prstGeom prst="rect">
            <a:avLst/>
          </a:prstGeom>
          <a:noFill/>
          <a:ln>
            <a:noFill/>
          </a:ln>
        </p:spPr>
        <p:txBody>
          <a:bodyPr lIns="91425" tIns="91425" rIns="91425" bIns="91425" anchor="t" anchorCtr="0"/>
          <a:lstStyle>
            <a:lvl1pPr marL="256032" marR="0" lvl="0" indent="-1544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12" name="Shape 12"/>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13" name="Shape 1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14" name="Shape 1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pic>
        <p:nvPicPr>
          <p:cNvPr id="15" name="Shape 15" descr="Pearson Logo"/>
          <p:cNvPicPr preferRelativeResize="0"/>
          <p:nvPr/>
        </p:nvPicPr>
        <p:blipFill rotWithShape="1">
          <a:blip r:embed="rId14">
            <a:alphaModFix/>
          </a:blip>
          <a:srcRect/>
          <a:stretch/>
        </p:blipFill>
        <p:spPr>
          <a:xfrm>
            <a:off x="443972" y="6429709"/>
            <a:ext cx="917999" cy="279914"/>
          </a:xfrm>
          <a:prstGeom prst="rect">
            <a:avLst/>
          </a:prstGeom>
          <a:noFill/>
          <a:ln>
            <a:noFill/>
          </a:ln>
        </p:spPr>
      </p:pic>
      <p:sp>
        <p:nvSpPr>
          <p:cNvPr id="16" name="Text Placeholder 5"/>
          <p:cNvSpPr txBox="1">
            <a:spLocks/>
          </p:cNvSpPr>
          <p:nvPr userDrawn="1"/>
        </p:nvSpPr>
        <p:spPr>
          <a:xfrm>
            <a:off x="2743200" y="6474315"/>
            <a:ext cx="6077663" cy="229382"/>
          </a:xfrm>
          <a:prstGeom prst="rect">
            <a:avLst/>
          </a:prstGeom>
        </p:spPr>
        <p:txBody>
          <a:bodyPr anchor="ctr"/>
          <a:lstStyle>
            <a:defPPr marR="0" lvl="0" algn="l" rtl="0">
              <a:lnSpc>
                <a:spcPct val="100000"/>
              </a:lnSpc>
              <a:spcBef>
                <a:spcPts val="0"/>
              </a:spcBef>
              <a:spcAft>
                <a:spcPts val="0"/>
              </a:spcAft>
            </a:defPPr>
            <a:lvl1pPr marL="255588" marR="0" lvl="0" indent="-25558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lgn="r"/>
            <a:r>
              <a:rPr lang="en-US" altLang="en-US" sz="1200" dirty="0" smtClean="0">
                <a:solidFill>
                  <a:schemeClr val="tx1"/>
                </a:solidFill>
                <a:latin typeface="Verdana"/>
                <a:ea typeface="Verdana" panose="020B0604030504040204" pitchFamily="34" charset="0"/>
                <a:cs typeface="Verdana" panose="020B0604030504040204" pitchFamily="34" charset="0"/>
              </a:rPr>
              <a:t>Copyright © 2017 Pearson Education, Inc. All Rights Reserved</a:t>
            </a:r>
            <a:endParaRPr lang="en-US" altLang="en-US" sz="1200" dirty="0">
              <a:solidFill>
                <a:schemeClr val="tx1"/>
              </a:solidFill>
              <a:latin typeface="Verdana"/>
              <a:ea typeface="Verdana" panose="020B0604030504040204" pitchFamily="34" charset="0"/>
              <a:cs typeface="Verdana" panose="020B0604030504040204" pitchFamily="34" charset="0"/>
            </a:endParaRPr>
          </a:p>
        </p:txBody>
      </p:sp>
    </p:spTree>
  </p:cSld>
  <p:clrMap bg1="lt1" tx1="dk1" bg2="dk2" tx2="lt2" accent1="accent1" accent2="accent2" accent3="accent3" accent4="accent4" accent5="accent5" accent6="accent6" hlink="hlink" folHlink="folHlink"/>
  <p:sldLayoutIdLst>
    <p:sldLayoutId id="2147483665" r:id="rId1"/>
    <p:sldLayoutId id="2147483666" r:id="rId2"/>
    <p:sldLayoutId id="2147483649" r:id="rId3"/>
    <p:sldLayoutId id="2147483670" r:id="rId4"/>
    <p:sldLayoutId id="2147483668" r:id="rId5"/>
    <p:sldLayoutId id="2147483669" r:id="rId6"/>
    <p:sldLayoutId id="2147483651" r:id="rId7"/>
    <p:sldLayoutId id="2147483654" r:id="rId8"/>
    <p:sldLayoutId id="2147483655" r:id="rId9"/>
    <p:sldLayoutId id="2147483656" r:id="rId10"/>
    <p:sldLayoutId id="2147483667" r:id="rId11"/>
    <p:sldLayoutId id="2147483657"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L="255588" marR="0" lvl="0" indent="-25558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1" name="Shape 11"/>
          <p:cNvSpPr txBox="1">
            <a:spLocks noGrp="1"/>
          </p:cNvSpPr>
          <p:nvPr>
            <p:ph type="body" idx="1"/>
          </p:nvPr>
        </p:nvSpPr>
        <p:spPr>
          <a:xfrm>
            <a:off x="457200" y="1600200"/>
            <a:ext cx="8229600" cy="4525963"/>
          </a:xfrm>
          <a:prstGeom prst="rect">
            <a:avLst/>
          </a:prstGeom>
          <a:noFill/>
          <a:ln>
            <a:noFill/>
          </a:ln>
        </p:spPr>
        <p:txBody>
          <a:bodyPr lIns="91425" tIns="91425" rIns="91425" bIns="91425" anchor="t" anchorCtr="0"/>
          <a:lstStyle>
            <a:lvl1pPr marL="256032" marR="0" lvl="0" indent="-1544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12" name="Shape 12"/>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13" name="Shape 1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14" name="Shape 1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pic>
        <p:nvPicPr>
          <p:cNvPr id="15" name="Shape 15" descr="Pearson Logo"/>
          <p:cNvPicPr preferRelativeResize="0"/>
          <p:nvPr/>
        </p:nvPicPr>
        <p:blipFill rotWithShape="1">
          <a:blip r:embed="rId3">
            <a:alphaModFix/>
          </a:blip>
          <a:srcRect/>
          <a:stretch/>
        </p:blipFill>
        <p:spPr>
          <a:xfrm>
            <a:off x="443972" y="6429709"/>
            <a:ext cx="917999" cy="279914"/>
          </a:xfrm>
          <a:prstGeom prst="rect">
            <a:avLst/>
          </a:prstGeom>
          <a:noFill/>
          <a:ln>
            <a:noFill/>
          </a:ln>
        </p:spPr>
      </p:pic>
    </p:spTree>
    <p:extLst>
      <p:ext uri="{BB962C8B-B14F-4D97-AF65-F5344CB8AC3E}">
        <p14:creationId xmlns:p14="http://schemas.microsoft.com/office/powerpoint/2010/main" val="200283969"/>
      </p:ext>
    </p:extLst>
  </p:cSld>
  <p:clrMap bg1="lt1" tx1="dk1" bg2="dk2" tx2="lt2" accent1="accent1" accent2="accent2" accent3="accent3" accent4="accent4" accent5="accent5" accent6="accent6" hlink="hlink" folHlink="folHlink"/>
  <p:sldLayoutIdLst>
    <p:sldLayoutId id="2147483664"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L="255588" marR="0" lvl="0" indent="-25603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3.xml"/><Relationship Id="rId1" Type="http://schemas.openxmlformats.org/officeDocument/2006/relationships/vmlDrawing" Target="../drawings/vmlDrawing1.vml"/><Relationship Id="rId6" Type="http://schemas.openxmlformats.org/officeDocument/2006/relationships/image" Target="../media/image3.jpg"/><Relationship Id="rId5" Type="http://schemas.openxmlformats.org/officeDocument/2006/relationships/image" Target="../media/image2.wmf"/><Relationship Id="rId4" Type="http://schemas.openxmlformats.org/officeDocument/2006/relationships/oleObject" Target="../embeddings/oleObject1.bin"/></Relationships>
</file>

<file path=ppt/slides/_rels/slide1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5.xml"/><Relationship Id="rId1" Type="http://schemas.openxmlformats.org/officeDocument/2006/relationships/vmlDrawing" Target="../drawings/vmlDrawing8.vml"/><Relationship Id="rId6" Type="http://schemas.openxmlformats.org/officeDocument/2006/relationships/image" Target="../media/image42.wmf"/><Relationship Id="rId5" Type="http://schemas.openxmlformats.org/officeDocument/2006/relationships/oleObject" Target="../embeddings/oleObject10.bin"/><Relationship Id="rId4" Type="http://schemas.openxmlformats.org/officeDocument/2006/relationships/image" Target="../media/image41.wmf"/></Relationships>
</file>

<file path=ppt/slides/_rels/slide102.xml.rels><?xml version="1.0" encoding="UTF-8" standalone="yes"?>
<Relationships xmlns="http://schemas.openxmlformats.org/package/2006/relationships"><Relationship Id="rId2" Type="http://schemas.openxmlformats.org/officeDocument/2006/relationships/hyperlink" Target="https://docs.microsoft.com/en-us/dotnet/standard/design-guidelines/choosing-between-class-and-struct" TargetMode="External"/><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slideLayout" Target="../slideLayouts/slideLayout5.xml"/><Relationship Id="rId1" Type="http://schemas.openxmlformats.org/officeDocument/2006/relationships/vmlDrawing" Target="../drawings/vmlDrawing9.vml"/><Relationship Id="rId6" Type="http://schemas.openxmlformats.org/officeDocument/2006/relationships/image" Target="../media/image48.png"/><Relationship Id="rId5" Type="http://schemas.openxmlformats.org/officeDocument/2006/relationships/image" Target="../media/image46.wmf"/><Relationship Id="rId4" Type="http://schemas.openxmlformats.org/officeDocument/2006/relationships/oleObject" Target="../embeddings/oleObject11.bin"/></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2" Type="http://schemas.openxmlformats.org/officeDocument/2006/relationships/image" Target="../media/image51.jp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52.jp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53.jp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54.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11.xml"/><Relationship Id="rId1" Type="http://schemas.openxmlformats.org/officeDocument/2006/relationships/vmlDrawing" Target="../drawings/vmlDrawing2.vml"/><Relationship Id="rId4" Type="http://schemas.openxmlformats.org/officeDocument/2006/relationships/image" Target="../media/image4.wmf"/></Relationships>
</file>

<file path=ppt/slides/_rels/slide20.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5.xml"/><Relationship Id="rId1" Type="http://schemas.openxmlformats.org/officeDocument/2006/relationships/vmlDrawing" Target="../drawings/vmlDrawing3.vml"/><Relationship Id="rId5" Type="http://schemas.openxmlformats.org/officeDocument/2006/relationships/oleObject" Target="../embeddings/oleObject4.bin"/><Relationship Id="rId4" Type="http://schemas.openxmlformats.org/officeDocument/2006/relationships/image" Target="../media/image22.wm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11.xml"/><Relationship Id="rId1" Type="http://schemas.openxmlformats.org/officeDocument/2006/relationships/vmlDrawing" Target="../drawings/vmlDrawing4.vml"/><Relationship Id="rId4" Type="http://schemas.openxmlformats.org/officeDocument/2006/relationships/image" Target="../media/image33.wmf"/></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5.xml"/><Relationship Id="rId1" Type="http://schemas.openxmlformats.org/officeDocument/2006/relationships/vmlDrawing" Target="../drawings/vmlDrawing5.vml"/><Relationship Id="rId5" Type="http://schemas.openxmlformats.org/officeDocument/2006/relationships/image" Target="../media/image35.png"/><Relationship Id="rId4" Type="http://schemas.openxmlformats.org/officeDocument/2006/relationships/image" Target="../media/image33.wmf"/></Relationships>
</file>

<file path=ppt/slides/_rels/slide82.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11.xml"/><Relationship Id="rId1" Type="http://schemas.openxmlformats.org/officeDocument/2006/relationships/vmlDrawing" Target="../drawings/vmlDrawing6.vml"/><Relationship Id="rId4" Type="http://schemas.openxmlformats.org/officeDocument/2006/relationships/image" Target="../media/image33.wmf"/></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3.xml"/><Relationship Id="rId1" Type="http://schemas.openxmlformats.org/officeDocument/2006/relationships/vmlDrawing" Target="../drawings/vmlDrawing7.vml"/><Relationship Id="rId4" Type="http://schemas.openxmlformats.org/officeDocument/2006/relationships/image" Target="../media/image38.wmf"/></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a:spLocks noGrp="1"/>
          </p:cNvSpPr>
          <p:nvPr>
            <p:ph type="title"/>
          </p:nvPr>
        </p:nvSpPr>
        <p:spPr>
          <a:xfrm>
            <a:off x="457199" y="215371"/>
            <a:ext cx="8363663" cy="622828"/>
          </a:xfrm>
        </p:spPr>
        <p:txBody>
          <a:bodyPr/>
          <a:lstStyle/>
          <a:p>
            <a:r>
              <a:rPr lang="en-US" dirty="0"/>
              <a:t>Visual </a:t>
            </a:r>
            <a:r>
              <a:rPr lang="en-US" sz="1200" dirty="0">
                <a:solidFill>
                  <a:schemeClr val="bg1"/>
                </a:solidFill>
              </a:rPr>
              <a:t>C </a:t>
            </a:r>
            <a:r>
              <a:rPr lang="en-US" sz="1200" dirty="0" smtClean="0">
                <a:solidFill>
                  <a:schemeClr val="bg1"/>
                </a:solidFill>
              </a:rPr>
              <a:t>sharp</a:t>
            </a:r>
            <a:r>
              <a:rPr lang="en-US" baseline="30000" dirty="0" smtClean="0"/>
              <a:t>®</a:t>
            </a:r>
            <a:r>
              <a:rPr lang="en-US" dirty="0" smtClean="0"/>
              <a:t> </a:t>
            </a:r>
            <a:r>
              <a:rPr lang="en-US" dirty="0"/>
              <a:t>How </a:t>
            </a:r>
            <a:r>
              <a:rPr lang="en-US" dirty="0" smtClean="0"/>
              <a:t>to Program</a:t>
            </a:r>
            <a:endParaRPr lang="en-US" dirty="0">
              <a:solidFill>
                <a:schemeClr val="tx2"/>
              </a:solidFill>
            </a:endParaRPr>
          </a:p>
        </p:txBody>
      </p:sp>
      <p:graphicFrame>
        <p:nvGraphicFramePr>
          <p:cNvPr id="11" name="Object 10"/>
          <p:cNvGraphicFramePr>
            <a:graphicFrameLocks noChangeAspect="1"/>
          </p:cNvGraphicFramePr>
          <p:nvPr>
            <p:extLst>
              <p:ext uri="{D42A27DB-BD31-4B8C-83A1-F6EECF244321}">
                <p14:modId xmlns:p14="http://schemas.microsoft.com/office/powerpoint/2010/main" val="1003615591"/>
              </p:ext>
            </p:extLst>
          </p:nvPr>
        </p:nvGraphicFramePr>
        <p:xfrm>
          <a:off x="1726951" y="333828"/>
          <a:ext cx="657225" cy="509588"/>
        </p:xfrm>
        <a:graphic>
          <a:graphicData uri="http://schemas.openxmlformats.org/presentationml/2006/ole">
            <mc:AlternateContent xmlns:mc="http://schemas.openxmlformats.org/markup-compatibility/2006">
              <mc:Choice xmlns:v="urn:schemas-microsoft-com:vml" Requires="v">
                <p:oleObj spid="_x0000_s10297" name="Equation" r:id="rId4" imgW="228600" imgH="177480" progId="Equation.DSMT4">
                  <p:embed/>
                </p:oleObj>
              </mc:Choice>
              <mc:Fallback>
                <p:oleObj name="Equation" r:id="rId4" imgW="228600" imgH="177480" progId="Equation.DSMT4">
                  <p:embed/>
                  <p:pic>
                    <p:nvPicPr>
                      <p:cNvPr id="7" name="Object 6"/>
                      <p:cNvPicPr/>
                      <p:nvPr/>
                    </p:nvPicPr>
                    <p:blipFill>
                      <a:blip r:embed="rId5"/>
                      <a:stretch>
                        <a:fillRect/>
                      </a:stretch>
                    </p:blipFill>
                    <p:spPr>
                      <a:xfrm>
                        <a:off x="1726951" y="333828"/>
                        <a:ext cx="657225" cy="509588"/>
                      </a:xfrm>
                      <a:prstGeom prst="rect">
                        <a:avLst/>
                      </a:prstGeom>
                    </p:spPr>
                  </p:pic>
                </p:oleObj>
              </mc:Fallback>
            </mc:AlternateContent>
          </a:graphicData>
        </a:graphic>
      </p:graphicFrame>
      <p:sp>
        <p:nvSpPr>
          <p:cNvPr id="3" name="Text Placeholder 2"/>
          <p:cNvSpPr>
            <a:spLocks noGrp="1"/>
          </p:cNvSpPr>
          <p:nvPr>
            <p:ph type="body" idx="1"/>
          </p:nvPr>
        </p:nvSpPr>
        <p:spPr>
          <a:xfrm>
            <a:off x="457200" y="919554"/>
            <a:ext cx="8229600" cy="478970"/>
          </a:xfrm>
        </p:spPr>
        <p:txBody>
          <a:bodyPr/>
          <a:lstStyle/>
          <a:p>
            <a:r>
              <a:rPr lang="en-US" dirty="0" smtClean="0">
                <a:latin typeface="+mn-lt"/>
              </a:rPr>
              <a:t>Sixth Edition</a:t>
            </a:r>
            <a:endParaRPr lang="en-US" dirty="0">
              <a:latin typeface="+mn-lt"/>
            </a:endParaRPr>
          </a:p>
        </p:txBody>
      </p:sp>
      <p:sp>
        <p:nvSpPr>
          <p:cNvPr id="4" name="Text Placeholder 3"/>
          <p:cNvSpPr>
            <a:spLocks noGrp="1"/>
          </p:cNvSpPr>
          <p:nvPr>
            <p:ph type="body" idx="2"/>
          </p:nvPr>
        </p:nvSpPr>
        <p:spPr>
          <a:xfrm>
            <a:off x="5029200" y="1930400"/>
            <a:ext cx="3657600" cy="1094683"/>
          </a:xfrm>
        </p:spPr>
        <p:txBody>
          <a:bodyPr/>
          <a:lstStyle/>
          <a:p>
            <a:pPr lvl="0" algn="ctr"/>
            <a:r>
              <a:rPr lang="en-US" b="1" dirty="0">
                <a:latin typeface="+mn-lt"/>
              </a:rPr>
              <a:t>Chapter </a:t>
            </a:r>
            <a:r>
              <a:rPr lang="en-US" b="1" dirty="0" smtClean="0">
                <a:latin typeface="+mn-lt"/>
              </a:rPr>
              <a:t>10</a:t>
            </a:r>
            <a:endParaRPr lang="en-US" b="1" dirty="0">
              <a:latin typeface="+mn-lt"/>
            </a:endParaRPr>
          </a:p>
        </p:txBody>
      </p:sp>
      <p:sp>
        <p:nvSpPr>
          <p:cNvPr id="5" name="Text Placeholder 4"/>
          <p:cNvSpPr>
            <a:spLocks noGrp="1"/>
          </p:cNvSpPr>
          <p:nvPr>
            <p:ph type="body" idx="3"/>
          </p:nvPr>
        </p:nvSpPr>
        <p:spPr>
          <a:xfrm>
            <a:off x="5029200" y="3114461"/>
            <a:ext cx="3657600" cy="1428510"/>
          </a:xfrm>
        </p:spPr>
        <p:txBody>
          <a:bodyPr/>
          <a:lstStyle/>
          <a:p>
            <a:pPr algn="ctr"/>
            <a:r>
              <a:rPr lang="en-US" dirty="0">
                <a:latin typeface="+mn-lt"/>
              </a:rPr>
              <a:t>Classes and Objects: </a:t>
            </a:r>
            <a:r>
              <a:rPr lang="en-US" dirty="0" smtClean="0">
                <a:latin typeface="+mn-lt"/>
              </a:rPr>
              <a:t>A </a:t>
            </a:r>
            <a:r>
              <a:rPr lang="en-US" dirty="0">
                <a:latin typeface="+mn-lt"/>
              </a:rPr>
              <a:t>Deeper Look</a:t>
            </a:r>
            <a:endParaRPr lang="en-US" sz="2400" dirty="0">
              <a:latin typeface="+mn-lt"/>
            </a:endParaRPr>
          </a:p>
        </p:txBody>
      </p:sp>
      <p:pic>
        <p:nvPicPr>
          <p:cNvPr id="8" name="Picture 7" descr="Front Cover: Visual C#® How to Program Sixth Edition by Deitel and Deitel."/>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6269" y="1640584"/>
            <a:ext cx="3708000" cy="4523396"/>
          </a:xfrm>
          <a:prstGeom prst="rect">
            <a:avLst/>
          </a:prstGeom>
          <a:ln w="9525">
            <a:solidFill>
              <a:schemeClr val="tx1"/>
            </a:solidFill>
          </a:ln>
        </p:spPr>
      </p:pic>
      <p:sp>
        <p:nvSpPr>
          <p:cNvPr id="6" name="Text Placeholder 5"/>
          <p:cNvSpPr>
            <a:spLocks noGrp="1"/>
          </p:cNvSpPr>
          <p:nvPr>
            <p:ph type="body" idx="13"/>
          </p:nvPr>
        </p:nvSpPr>
        <p:spPr>
          <a:xfrm>
            <a:off x="2743200" y="6474315"/>
            <a:ext cx="6077663" cy="229382"/>
          </a:xfrm>
        </p:spPr>
        <p:txBody>
          <a:bodyPr anchor="ctr"/>
          <a:lstStyle/>
          <a:p>
            <a:pPr algn="r"/>
            <a:r>
              <a:rPr lang="en-US" altLang="en-US" sz="1200" dirty="0" smtClean="0">
                <a:solidFill>
                  <a:schemeClr val="tx1"/>
                </a:solidFill>
                <a:latin typeface="Verdana"/>
                <a:ea typeface="Verdana" panose="020B0604030504040204" pitchFamily="34" charset="0"/>
                <a:cs typeface="Verdana" panose="020B0604030504040204" pitchFamily="34" charset="0"/>
              </a:rPr>
              <a:t>Copyright © 2017 Pearson Education, Inc. All Rights Reserved</a:t>
            </a:r>
            <a:endParaRPr lang="en-US" altLang="en-US" sz="1200" dirty="0">
              <a:solidFill>
                <a:schemeClr val="tx1"/>
              </a:solidFill>
              <a:latin typeface="Verdana"/>
              <a:ea typeface="Verdana" panose="020B0604030504040204" pitchFamily="34" charset="0"/>
              <a:cs typeface="Verdana" panose="020B0604030504040204" pitchFamily="34" charset="0"/>
            </a:endParaRPr>
          </a:p>
        </p:txBody>
      </p:sp>
      <p:sp>
        <p:nvSpPr>
          <p:cNvPr id="7" name="TextBox 6"/>
          <p:cNvSpPr txBox="1"/>
          <p:nvPr/>
        </p:nvSpPr>
        <p:spPr>
          <a:xfrm>
            <a:off x="5638800" y="4542971"/>
            <a:ext cx="2758440" cy="830997"/>
          </a:xfrm>
          <a:prstGeom prst="rect">
            <a:avLst/>
          </a:prstGeom>
          <a:noFill/>
        </p:spPr>
        <p:txBody>
          <a:bodyPr wrap="square" rtlCol="0">
            <a:spAutoFit/>
          </a:bodyPr>
          <a:lstStyle/>
          <a:p>
            <a:r>
              <a:rPr lang="en-IN" sz="1200" dirty="0">
                <a:solidFill>
                  <a:schemeClr val="bg1"/>
                </a:solidFill>
                <a:latin typeface="+mn-lt"/>
              </a:rPr>
              <a:t>Slides in this presentation contain hyperlinks. JAWS users should be able to get a list of links by using INSERT+F7</a:t>
            </a:r>
            <a:endParaRPr lang="en-US" sz="1200" dirty="0">
              <a:solidFill>
                <a:schemeClr val="bg1"/>
              </a:solidFill>
              <a:latin typeface="+mn-lt"/>
            </a:endParaRPr>
          </a:p>
        </p:txBody>
      </p:sp>
    </p:spTree>
    <p:extLst>
      <p:ext uri="{BB962C8B-B14F-4D97-AF65-F5344CB8AC3E}">
        <p14:creationId xmlns:p14="http://schemas.microsoft.com/office/powerpoint/2010/main" val="414041591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382000" cy="1066799"/>
          </a:xfrm>
        </p:spPr>
        <p:txBody>
          <a:bodyPr anchor="b"/>
          <a:lstStyle/>
          <a:p>
            <a:r>
              <a:rPr lang="en-US" dirty="0"/>
              <a:t>Figure 10.1 </a:t>
            </a:r>
            <a:r>
              <a:rPr lang="en-US" dirty="0">
                <a:latin typeface="Consolas" panose="020B0609020204030204" pitchFamily="49" charset="0"/>
              </a:rPr>
              <a:t>Time1</a:t>
            </a:r>
            <a:r>
              <a:rPr lang="en-US" dirty="0"/>
              <a:t> Class Declaration Maintains the Time in 24-Hour Format </a:t>
            </a:r>
            <a:r>
              <a:rPr lang="en-US" sz="2000" b="0" dirty="0" smtClean="0"/>
              <a:t>(3 </a:t>
            </a:r>
            <a:r>
              <a:rPr lang="en-US" sz="2000" b="0" dirty="0"/>
              <a:t>of 3)</a:t>
            </a:r>
            <a:endParaRPr lang="en-US" dirty="0"/>
          </a:p>
        </p:txBody>
      </p:sp>
      <p:pic>
        <p:nvPicPr>
          <p:cNvPr id="4" name="Picture 3" descr="Line 27, indented twice: forward slash, forward slash, convert to string in universal-time format, left parenthesis, h h: m m: s s, right parenthesis. Line 28, indented twice: public string to universal string, left parenthesis, right parenthesis, = right angle bracket. Line 29, indented three times: dollar sign, open quotes, left brace, hour, colon, d 2, right brace, colon, left brace, minute, colon, d 2, right brace, colon, left brace, second, colon, d 2, right brace, close quotes, semicolon. Line 30: blank. Line 31, indented once: forward slash, forward slash, convert to string in standard-time format, left parenthesis, h: m m: s s a m or p m, right parenthesis. Line 32, indented once: public override string to string, left parenthesis, right parenthesis, = right angle bracket. Line 33, indented twice: dollar sign, open quotes, left brace, left parenthesis, left parenthesis, hour = = 0, double pipe, hour = = 12, right parenthesis, ? 12, colon, hour, %, 12, right parenthesis, right brace, colon, close quotes, +. Line 34, indented twice: dollar sign, open quotes, left brace, minute, colon, d 2, right brace, colon, left brace, second, colon, d2, right brace, left brace, left parenthesis, hour, left angle bracket, 12 ?, open quotes, a m, close quotes, colon, open quotes, p m, close quotes, right parenthesis, right brace, close quotes, semicolon. Line 35: right brac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9740" y="1813168"/>
            <a:ext cx="7956919" cy="2149592"/>
          </a:xfrm>
          <a:prstGeom prst="rect">
            <a:avLst/>
          </a:prstGeom>
        </p:spPr>
      </p:pic>
    </p:spTree>
    <p:extLst>
      <p:ext uri="{BB962C8B-B14F-4D97-AF65-F5344CB8AC3E}">
        <p14:creationId xmlns:p14="http://schemas.microsoft.com/office/powerpoint/2010/main" val="60908125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10.13 Operator </a:t>
            </a:r>
            <a:r>
              <a:rPr lang="en-US" dirty="0"/>
              <a:t>Overloading; Introducing </a:t>
            </a:r>
            <a:r>
              <a:rPr lang="en-US" dirty="0" smtClean="0"/>
              <a:t>Struct</a:t>
            </a:r>
            <a:endParaRPr lang="en-US" dirty="0"/>
          </a:p>
        </p:txBody>
      </p:sp>
      <p:sp>
        <p:nvSpPr>
          <p:cNvPr id="3" name="Text Placeholder 2"/>
          <p:cNvSpPr>
            <a:spLocks noGrp="1"/>
          </p:cNvSpPr>
          <p:nvPr>
            <p:ph type="body" idx="1"/>
          </p:nvPr>
        </p:nvSpPr>
        <p:spPr/>
        <p:txBody>
          <a:bodyPr/>
          <a:lstStyle/>
          <a:p>
            <a:r>
              <a:rPr lang="en-US" sz="2400" dirty="0">
                <a:latin typeface="+mn-lt"/>
              </a:rPr>
              <a:t>You can create operators that work with objects of your own types—via a process </a:t>
            </a:r>
            <a:r>
              <a:rPr lang="en-US" sz="2400" dirty="0" smtClean="0">
                <a:latin typeface="+mn-lt"/>
              </a:rPr>
              <a:t>called </a:t>
            </a:r>
            <a:r>
              <a:rPr lang="en-US" sz="2400" b="1" dirty="0" smtClean="0">
                <a:latin typeface="+mn-lt"/>
              </a:rPr>
              <a:t>operator overloading</a:t>
            </a:r>
            <a:r>
              <a:rPr lang="en-US" sz="2400" dirty="0" smtClean="0">
                <a:latin typeface="+mn-lt"/>
              </a:rPr>
              <a:t>.</a:t>
            </a:r>
            <a:endParaRPr lang="en-US" sz="2400" dirty="0">
              <a:latin typeface="+mn-lt"/>
            </a:endParaRPr>
          </a:p>
          <a:p>
            <a:r>
              <a:rPr lang="en-US" sz="2400" dirty="0">
                <a:latin typeface="+mn-lt"/>
              </a:rPr>
              <a:t>You can overload most operators</a:t>
            </a:r>
            <a:r>
              <a:rPr lang="en-US" sz="2400" dirty="0" smtClean="0">
                <a:latin typeface="+mn-lt"/>
              </a:rPr>
              <a:t>.</a:t>
            </a:r>
            <a:endParaRPr lang="en-US" sz="2400" dirty="0">
              <a:latin typeface="+mn-lt"/>
            </a:endParaRPr>
          </a:p>
        </p:txBody>
      </p:sp>
    </p:spTree>
    <p:extLst>
      <p:ext uri="{BB962C8B-B14F-4D97-AF65-F5344CB8AC3E}">
        <p14:creationId xmlns:p14="http://schemas.microsoft.com/office/powerpoint/2010/main" val="44663560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7040880" cy="1097279"/>
          </a:xfrm>
        </p:spPr>
        <p:txBody>
          <a:bodyPr/>
          <a:lstStyle/>
          <a:p>
            <a:r>
              <a:rPr lang="en-US" dirty="0"/>
              <a:t>10.13.1 Creating Value Types with </a:t>
            </a:r>
            <a:r>
              <a:rPr lang="en-US" dirty="0" smtClean="0"/>
              <a:t>Struct </a:t>
            </a:r>
            <a:r>
              <a:rPr lang="en-US" sz="2000" b="0" dirty="0"/>
              <a:t>(1 of 2)</a:t>
            </a:r>
            <a:endParaRPr lang="en-US" dirty="0"/>
          </a:p>
        </p:txBody>
      </p:sp>
      <p:sp>
        <p:nvSpPr>
          <p:cNvPr id="3" name="Text Placeholder 2"/>
          <p:cNvSpPr>
            <a:spLocks noGrp="1"/>
          </p:cNvSpPr>
          <p:nvPr>
            <p:ph type="body" idx="1"/>
          </p:nvPr>
        </p:nvSpPr>
        <p:spPr>
          <a:xfrm>
            <a:off x="457200" y="1600201"/>
            <a:ext cx="457200" cy="533400"/>
          </a:xfrm>
        </p:spPr>
        <p:txBody>
          <a:bodyPr/>
          <a:lstStyle/>
          <a:p>
            <a:r>
              <a:rPr lang="en-US" sz="2400" dirty="0" smtClean="0">
                <a:latin typeface="+mn-lt"/>
              </a:rPr>
              <a:t> </a:t>
            </a:r>
            <a:endParaRPr lang="en-US" sz="2400" dirty="0">
              <a:latin typeface="+mn-lt"/>
            </a:endParaRPr>
          </a:p>
        </p:txBody>
      </p:sp>
      <p:graphicFrame>
        <p:nvGraphicFramePr>
          <p:cNvPr id="9" name="Object 1" descr="C sharp's"/>
          <p:cNvGraphicFramePr>
            <a:graphicFrameLocks noGrp="1" noChangeAspect="1"/>
          </p:cNvGraphicFramePr>
          <p:nvPr>
            <p:ph sz="quarter" idx="13"/>
            <p:extLst>
              <p:ext uri="{D42A27DB-BD31-4B8C-83A1-F6EECF244321}">
                <p14:modId xmlns:p14="http://schemas.microsoft.com/office/powerpoint/2010/main" val="2372826659"/>
              </p:ext>
            </p:extLst>
          </p:nvPr>
        </p:nvGraphicFramePr>
        <p:xfrm>
          <a:off x="756867" y="1723883"/>
          <a:ext cx="709719" cy="367925"/>
        </p:xfrm>
        <a:graphic>
          <a:graphicData uri="http://schemas.openxmlformats.org/presentationml/2006/ole">
            <mc:AlternateContent xmlns:mc="http://schemas.openxmlformats.org/markup-compatibility/2006">
              <mc:Choice xmlns:v="urn:schemas-microsoft-com:vml" Requires="v">
                <p:oleObj spid="_x0000_s9557" name="Equation" r:id="rId3" imgW="342720" imgH="177480" progId="Equation.DSMT4">
                  <p:embed/>
                </p:oleObj>
              </mc:Choice>
              <mc:Fallback>
                <p:oleObj name="Equation" r:id="rId3" imgW="342720" imgH="177480" progId="Equation.DSMT4">
                  <p:embed/>
                  <p:pic>
                    <p:nvPicPr>
                      <p:cNvPr id="0" name=""/>
                      <p:cNvPicPr/>
                      <p:nvPr/>
                    </p:nvPicPr>
                    <p:blipFill>
                      <a:blip r:embed="rId4"/>
                      <a:stretch>
                        <a:fillRect/>
                      </a:stretch>
                    </p:blipFill>
                    <p:spPr>
                      <a:xfrm>
                        <a:off x="756867" y="1723883"/>
                        <a:ext cx="709719" cy="367925"/>
                      </a:xfrm>
                      <a:prstGeom prst="rect">
                        <a:avLst/>
                      </a:prstGeom>
                    </p:spPr>
                  </p:pic>
                </p:oleObj>
              </mc:Fallback>
            </mc:AlternateContent>
          </a:graphicData>
        </a:graphic>
      </p:graphicFrame>
      <p:sp>
        <p:nvSpPr>
          <p:cNvPr id="5" name="Content Placeholder 4"/>
          <p:cNvSpPr>
            <a:spLocks noGrp="1"/>
          </p:cNvSpPr>
          <p:nvPr>
            <p:ph sz="quarter" idx="14"/>
          </p:nvPr>
        </p:nvSpPr>
        <p:spPr>
          <a:xfrm>
            <a:off x="1436106" y="1611627"/>
            <a:ext cx="5349240" cy="489902"/>
          </a:xfrm>
        </p:spPr>
        <p:txBody>
          <a:bodyPr/>
          <a:lstStyle/>
          <a:p>
            <a:pPr marL="432" indent="0">
              <a:buNone/>
            </a:pPr>
            <a:r>
              <a:rPr lang="en-US" sz="2400" dirty="0">
                <a:latin typeface="+mn-lt"/>
              </a:rPr>
              <a:t>simple numeric types are value types</a:t>
            </a:r>
            <a:r>
              <a:rPr lang="en-US" sz="2400" dirty="0" smtClean="0">
                <a:latin typeface="+mn-lt"/>
              </a:rPr>
              <a:t>.</a:t>
            </a:r>
            <a:endParaRPr lang="en-US" sz="2400" dirty="0">
              <a:latin typeface="+mn-lt"/>
            </a:endParaRPr>
          </a:p>
        </p:txBody>
      </p:sp>
      <p:sp>
        <p:nvSpPr>
          <p:cNvPr id="6" name="Content Placeholder 5"/>
          <p:cNvSpPr>
            <a:spLocks noGrp="1"/>
          </p:cNvSpPr>
          <p:nvPr>
            <p:ph sz="quarter" idx="15"/>
          </p:nvPr>
        </p:nvSpPr>
        <p:spPr>
          <a:xfrm>
            <a:off x="457201" y="2137960"/>
            <a:ext cx="385973" cy="550863"/>
          </a:xfrm>
        </p:spPr>
        <p:txBody>
          <a:bodyPr/>
          <a:lstStyle/>
          <a:p>
            <a:r>
              <a:rPr lang="en-US" sz="2400" dirty="0" smtClean="0">
                <a:latin typeface="+mn-lt"/>
              </a:rPr>
              <a:t> </a:t>
            </a:r>
            <a:endParaRPr lang="en-US" sz="2400" dirty="0">
              <a:latin typeface="+mn-lt"/>
            </a:endParaRPr>
          </a:p>
        </p:txBody>
      </p:sp>
      <p:graphicFrame>
        <p:nvGraphicFramePr>
          <p:cNvPr id="10" name="Object 2" descr="C sharp's"/>
          <p:cNvGraphicFramePr>
            <a:graphicFrameLocks noChangeAspect="1"/>
          </p:cNvGraphicFramePr>
          <p:nvPr>
            <p:extLst>
              <p:ext uri="{D42A27DB-BD31-4B8C-83A1-F6EECF244321}">
                <p14:modId xmlns:p14="http://schemas.microsoft.com/office/powerpoint/2010/main" val="732891347"/>
              </p:ext>
            </p:extLst>
          </p:nvPr>
        </p:nvGraphicFramePr>
        <p:xfrm>
          <a:off x="766974" y="2255132"/>
          <a:ext cx="709719" cy="367925"/>
        </p:xfrm>
        <a:graphic>
          <a:graphicData uri="http://schemas.openxmlformats.org/presentationml/2006/ole">
            <mc:AlternateContent xmlns:mc="http://schemas.openxmlformats.org/markup-compatibility/2006">
              <mc:Choice xmlns:v="urn:schemas-microsoft-com:vml" Requires="v">
                <p:oleObj spid="_x0000_s9558" name="Equation" r:id="rId5" imgW="342720" imgH="177480" progId="Equation.DSMT4">
                  <p:embed/>
                </p:oleObj>
              </mc:Choice>
              <mc:Fallback>
                <p:oleObj name="Equation" r:id="rId5" imgW="342720" imgH="177480" progId="Equation.DSMT4">
                  <p:embed/>
                  <p:pic>
                    <p:nvPicPr>
                      <p:cNvPr id="9" name="Content Placeholder 8"/>
                      <p:cNvPicPr/>
                      <p:nvPr/>
                    </p:nvPicPr>
                    <p:blipFill>
                      <a:blip r:embed="rId6"/>
                      <a:stretch>
                        <a:fillRect/>
                      </a:stretch>
                    </p:blipFill>
                    <p:spPr>
                      <a:xfrm>
                        <a:off x="766974" y="2255132"/>
                        <a:ext cx="709719" cy="367925"/>
                      </a:xfrm>
                      <a:prstGeom prst="rect">
                        <a:avLst/>
                      </a:prstGeom>
                    </p:spPr>
                  </p:pic>
                </p:oleObj>
              </mc:Fallback>
            </mc:AlternateContent>
          </a:graphicData>
        </a:graphic>
      </p:graphicFrame>
      <p:sp>
        <p:nvSpPr>
          <p:cNvPr id="7" name="Content Placeholder 6"/>
          <p:cNvSpPr>
            <a:spLocks noGrp="1"/>
          </p:cNvSpPr>
          <p:nvPr>
            <p:ph sz="quarter" idx="16"/>
          </p:nvPr>
        </p:nvSpPr>
        <p:spPr>
          <a:xfrm>
            <a:off x="457201" y="2143323"/>
            <a:ext cx="8229600" cy="1504625"/>
          </a:xfrm>
        </p:spPr>
        <p:txBody>
          <a:bodyPr/>
          <a:lstStyle/>
          <a:p>
            <a:pPr marL="274638" indent="715963">
              <a:buNone/>
            </a:pPr>
            <a:r>
              <a:rPr lang="en-US" sz="2400" dirty="0">
                <a:latin typeface="+mn-lt"/>
              </a:rPr>
              <a:t>simple types like int and double are actually aliases for</a:t>
            </a:r>
            <a:r>
              <a:rPr lang="en-US" sz="2400" dirty="0"/>
              <a:t> </a:t>
            </a:r>
            <a:r>
              <a:rPr lang="en-US" sz="2400" dirty="0">
                <a:latin typeface="Consolas" panose="020B0609020204030204" pitchFamily="49" charset="0"/>
              </a:rPr>
              <a:t>struct</a:t>
            </a:r>
            <a:r>
              <a:rPr lang="en-US" sz="2400" dirty="0"/>
              <a:t> </a:t>
            </a:r>
            <a:r>
              <a:rPr lang="en-US" sz="2400" dirty="0">
                <a:latin typeface="+mn-lt"/>
              </a:rPr>
              <a:t>types—an</a:t>
            </a:r>
            <a:r>
              <a:rPr lang="en-US" sz="2400" dirty="0"/>
              <a:t> </a:t>
            </a:r>
            <a:r>
              <a:rPr lang="en-US" sz="2400" dirty="0">
                <a:latin typeface="Consolas" panose="020B0609020204030204" pitchFamily="49" charset="0"/>
              </a:rPr>
              <a:t>int</a:t>
            </a:r>
            <a:r>
              <a:rPr lang="en-US" sz="2400" dirty="0"/>
              <a:t> </a:t>
            </a:r>
            <a:r>
              <a:rPr lang="en-US" sz="2400" dirty="0">
                <a:latin typeface="+mn-lt"/>
              </a:rPr>
              <a:t>is defined by the</a:t>
            </a:r>
            <a:r>
              <a:rPr lang="en-US" sz="2400" dirty="0"/>
              <a:t> </a:t>
            </a:r>
            <a:r>
              <a:rPr lang="en-US" sz="2400" dirty="0">
                <a:latin typeface="Consolas" panose="020B0609020204030204" pitchFamily="49" charset="0"/>
              </a:rPr>
              <a:t>struct</a:t>
            </a:r>
            <a:r>
              <a:rPr lang="en-US" sz="2400" b="1" dirty="0"/>
              <a:t> </a:t>
            </a:r>
            <a:r>
              <a:rPr lang="en-US" sz="2400" dirty="0">
                <a:latin typeface="Consolas" panose="020B0609020204030204" pitchFamily="49" charset="0"/>
              </a:rPr>
              <a:t>System.Int32</a:t>
            </a:r>
            <a:r>
              <a:rPr lang="en-US" sz="2400" dirty="0">
                <a:latin typeface="+mn-lt"/>
              </a:rPr>
              <a:t>,</a:t>
            </a:r>
            <a:r>
              <a:rPr lang="en-US" sz="2400" dirty="0"/>
              <a:t> a </a:t>
            </a:r>
            <a:r>
              <a:rPr lang="en-US" sz="2400" dirty="0">
                <a:latin typeface="Consolas" panose="020B0609020204030204" pitchFamily="49" charset="0"/>
              </a:rPr>
              <a:t>long</a:t>
            </a:r>
            <a:r>
              <a:rPr lang="en-US" sz="2400" dirty="0"/>
              <a:t> by </a:t>
            </a:r>
            <a:r>
              <a:rPr lang="en-US" sz="2400" dirty="0">
                <a:latin typeface="Consolas" panose="020B0609020204030204" pitchFamily="49" charset="0"/>
              </a:rPr>
              <a:t>System.Int64</a:t>
            </a:r>
            <a:r>
              <a:rPr lang="en-US" sz="2400" dirty="0">
                <a:latin typeface="+mn-lt"/>
              </a:rPr>
              <a:t>,</a:t>
            </a:r>
            <a:r>
              <a:rPr lang="en-US" sz="2400" dirty="0"/>
              <a:t> </a:t>
            </a:r>
            <a:r>
              <a:rPr lang="en-US" sz="2400" dirty="0">
                <a:latin typeface="+mn-lt"/>
              </a:rPr>
              <a:t>a</a:t>
            </a:r>
            <a:r>
              <a:rPr lang="en-US" sz="2400" dirty="0"/>
              <a:t> </a:t>
            </a:r>
            <a:r>
              <a:rPr lang="en-US" sz="2400" dirty="0">
                <a:latin typeface="Consolas" panose="020B0609020204030204" pitchFamily="49" charset="0"/>
              </a:rPr>
              <a:t>double</a:t>
            </a:r>
            <a:r>
              <a:rPr lang="en-US" sz="2400" dirty="0"/>
              <a:t> by </a:t>
            </a:r>
            <a:r>
              <a:rPr lang="en-US" sz="2400" dirty="0">
                <a:latin typeface="Consolas" panose="020B0609020204030204" pitchFamily="49" charset="0"/>
              </a:rPr>
              <a:t>System.Double</a:t>
            </a:r>
            <a:r>
              <a:rPr lang="en-US" sz="2400" dirty="0"/>
              <a:t> </a:t>
            </a:r>
            <a:r>
              <a:rPr lang="en-US" sz="2400" dirty="0">
                <a:latin typeface="+mn-lt"/>
              </a:rPr>
              <a:t>and so on</a:t>
            </a:r>
            <a:r>
              <a:rPr lang="en-US" sz="2400" dirty="0" smtClean="0">
                <a:latin typeface="+mn-lt"/>
              </a:rPr>
              <a:t>.</a:t>
            </a:r>
          </a:p>
          <a:p>
            <a:pPr marL="274638" indent="715963">
              <a:buNone/>
            </a:pPr>
            <a:endParaRPr lang="en-US" sz="2400" dirty="0">
              <a:latin typeface="+mn-lt"/>
            </a:endParaRPr>
          </a:p>
        </p:txBody>
      </p:sp>
      <p:sp>
        <p:nvSpPr>
          <p:cNvPr id="8" name="Content Placeholder 7"/>
          <p:cNvSpPr>
            <a:spLocks noGrp="1"/>
          </p:cNvSpPr>
          <p:nvPr>
            <p:ph sz="quarter" idx="17"/>
          </p:nvPr>
        </p:nvSpPr>
        <p:spPr>
          <a:xfrm>
            <a:off x="457200" y="3818206"/>
            <a:ext cx="8229600" cy="500063"/>
          </a:xfrm>
        </p:spPr>
        <p:txBody>
          <a:bodyPr/>
          <a:lstStyle/>
          <a:p>
            <a:r>
              <a:rPr lang="en-US" sz="2400" dirty="0">
                <a:latin typeface="+mn-lt"/>
              </a:rPr>
              <a:t>Operator overloading also can be applied to classes</a:t>
            </a:r>
          </a:p>
        </p:txBody>
      </p:sp>
    </p:spTree>
    <p:extLst>
      <p:ext uri="{BB962C8B-B14F-4D97-AF65-F5344CB8AC3E}">
        <p14:creationId xmlns:p14="http://schemas.microsoft.com/office/powerpoint/2010/main" val="173110056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7485017" cy="1097279"/>
          </a:xfrm>
        </p:spPr>
        <p:txBody>
          <a:bodyPr/>
          <a:lstStyle/>
          <a:p>
            <a:r>
              <a:rPr lang="en-US" dirty="0"/>
              <a:t>10.13.1 Creating Value Types with </a:t>
            </a:r>
            <a:r>
              <a:rPr lang="en-US" dirty="0" smtClean="0"/>
              <a:t>Struct </a:t>
            </a:r>
            <a:r>
              <a:rPr lang="en-US" sz="2000" b="0" dirty="0" smtClean="0"/>
              <a:t>(2 </a:t>
            </a:r>
            <a:r>
              <a:rPr lang="en-US" sz="2000" b="0" dirty="0"/>
              <a:t>of 2)</a:t>
            </a:r>
            <a:endParaRPr lang="en-US" dirty="0"/>
          </a:p>
        </p:txBody>
      </p:sp>
      <p:sp>
        <p:nvSpPr>
          <p:cNvPr id="3" name="Text Placeholder 2"/>
          <p:cNvSpPr>
            <a:spLocks noGrp="1"/>
          </p:cNvSpPr>
          <p:nvPr>
            <p:ph type="body" idx="1"/>
          </p:nvPr>
        </p:nvSpPr>
        <p:spPr/>
        <p:txBody>
          <a:bodyPr/>
          <a:lstStyle/>
          <a:p>
            <a:pPr marL="0" indent="0">
              <a:buNone/>
            </a:pPr>
            <a:r>
              <a:rPr lang="en-US" sz="2400" b="1" dirty="0">
                <a:latin typeface="+mn-lt"/>
              </a:rPr>
              <a:t>When to Declare a struct Type</a:t>
            </a:r>
          </a:p>
          <a:p>
            <a:pPr marL="649224" indent="-649224"/>
            <a:r>
              <a:rPr lang="en-US" sz="2400" dirty="0">
                <a:latin typeface="+mn-lt"/>
              </a:rPr>
              <a:t>Microsoft recommends using classes for most new types, but recommends a </a:t>
            </a:r>
            <a:r>
              <a:rPr lang="en-US" sz="2400" dirty="0">
                <a:latin typeface="Consolas" panose="020B0609020204030204" pitchFamily="49" charset="0"/>
              </a:rPr>
              <a:t>struct</a:t>
            </a:r>
            <a:r>
              <a:rPr lang="en-US" sz="2400" dirty="0">
                <a:latin typeface="+mn-lt"/>
              </a:rPr>
              <a:t> if</a:t>
            </a:r>
            <a:r>
              <a:rPr lang="en-US" sz="2400" dirty="0" smtClean="0">
                <a:latin typeface="+mn-lt"/>
              </a:rPr>
              <a:t>:</a:t>
            </a:r>
            <a:endParaRPr lang="en-US" sz="2400" dirty="0">
              <a:latin typeface="+mn-lt"/>
            </a:endParaRPr>
          </a:p>
          <a:p>
            <a:pPr lvl="1"/>
            <a:r>
              <a:rPr lang="en-US" sz="2400" dirty="0">
                <a:latin typeface="+mn-lt"/>
              </a:rPr>
              <a:t>the type represents a single value</a:t>
            </a:r>
          </a:p>
          <a:p>
            <a:pPr lvl="1"/>
            <a:r>
              <a:rPr lang="en-US" sz="2400" dirty="0">
                <a:latin typeface="+mn-lt"/>
              </a:rPr>
              <a:t>the size of an object is 16 bytes or smaller</a:t>
            </a:r>
          </a:p>
          <a:p>
            <a:r>
              <a:rPr lang="en-US" sz="2400" dirty="0">
                <a:latin typeface="+mn-lt"/>
              </a:rPr>
              <a:t>For the complete list of struct recommendations, see</a:t>
            </a:r>
          </a:p>
          <a:p>
            <a:pPr lvl="1"/>
            <a:r>
              <a:rPr lang="en-US" sz="2400" dirty="0">
                <a:latin typeface="+mn-lt"/>
                <a:hlinkClick r:id="rId2"/>
              </a:rPr>
              <a:t>https://</a:t>
            </a:r>
            <a:r>
              <a:rPr lang="en-US" sz="2400" dirty="0" smtClean="0">
                <a:latin typeface="+mn-lt"/>
                <a:hlinkClick r:id="rId2"/>
              </a:rPr>
              <a:t>msdn.microsoft.com/library/ms229017</a:t>
            </a:r>
            <a:endParaRPr lang="en-US" sz="2400" dirty="0">
              <a:latin typeface="+mn-lt"/>
            </a:endParaRPr>
          </a:p>
        </p:txBody>
      </p:sp>
    </p:spTree>
    <p:extLst>
      <p:ext uri="{BB962C8B-B14F-4D97-AF65-F5344CB8AC3E}">
        <p14:creationId xmlns:p14="http://schemas.microsoft.com/office/powerpoint/2010/main" val="1989835339"/>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10.13.2 Creating Value Types with </a:t>
            </a:r>
            <a:r>
              <a:rPr lang="en-US" dirty="0" smtClean="0"/>
              <a:t>Struct</a:t>
            </a:r>
            <a:endParaRPr lang="en-US" dirty="0"/>
          </a:p>
        </p:txBody>
      </p:sp>
      <p:sp>
        <p:nvSpPr>
          <p:cNvPr id="3" name="Text Placeholder 2"/>
          <p:cNvSpPr>
            <a:spLocks noGrp="1"/>
          </p:cNvSpPr>
          <p:nvPr>
            <p:ph type="body" idx="1"/>
          </p:nvPr>
        </p:nvSpPr>
        <p:spPr>
          <a:xfrm>
            <a:off x="457200" y="1600201"/>
            <a:ext cx="8229600" cy="2011680"/>
          </a:xfrm>
        </p:spPr>
        <p:txBody>
          <a:bodyPr/>
          <a:lstStyle/>
          <a:p>
            <a:r>
              <a:rPr lang="en-US" sz="2400" dirty="0">
                <a:latin typeface="+mn-lt"/>
              </a:rPr>
              <a:t>Value type </a:t>
            </a:r>
            <a:r>
              <a:rPr lang="en-US" sz="2400" dirty="0">
                <a:latin typeface="Consolas" panose="020B0609020204030204" pitchFamily="49" charset="0"/>
              </a:rPr>
              <a:t>ComplexNumber</a:t>
            </a:r>
            <a:r>
              <a:rPr lang="en-US" sz="2400" dirty="0">
                <a:latin typeface="+mn-lt"/>
              </a:rPr>
              <a:t> (</a:t>
            </a:r>
            <a:r>
              <a:rPr lang="en-US" sz="2400" dirty="0" smtClean="0">
                <a:latin typeface="+mn-lt"/>
              </a:rPr>
              <a:t>Figure </a:t>
            </a:r>
            <a:r>
              <a:rPr lang="en-US" sz="2400" dirty="0">
                <a:latin typeface="+mn-lt"/>
              </a:rPr>
              <a:t>10.14) overloads the plus (</a:t>
            </a:r>
            <a:r>
              <a:rPr lang="en-US" sz="2400" dirty="0">
                <a:latin typeface="Consolas" panose="020B0609020204030204" pitchFamily="49" charset="0"/>
              </a:rPr>
              <a:t>+</a:t>
            </a:r>
            <a:r>
              <a:rPr lang="en-US" sz="2400" dirty="0">
                <a:latin typeface="+mn-lt"/>
              </a:rPr>
              <a:t>), minus (</a:t>
            </a:r>
            <a:r>
              <a:rPr lang="en-US" sz="2400" dirty="0">
                <a:latin typeface="Consolas" panose="020B0609020204030204" pitchFamily="49" charset="0"/>
              </a:rPr>
              <a:t>-</a:t>
            </a:r>
            <a:r>
              <a:rPr lang="en-US" sz="2400" dirty="0">
                <a:latin typeface="+mn-lt"/>
              </a:rPr>
              <a:t>) and multiplication (</a:t>
            </a:r>
            <a:r>
              <a:rPr lang="en-US" sz="2400" dirty="0">
                <a:latin typeface="Consolas" panose="020B0609020204030204" pitchFamily="49" charset="0"/>
              </a:rPr>
              <a:t>*</a:t>
            </a:r>
            <a:r>
              <a:rPr lang="en-US" sz="2400" dirty="0">
                <a:latin typeface="+mn-lt"/>
              </a:rPr>
              <a:t>) operators to enable programs to add, subtract and multiply instances of class </a:t>
            </a:r>
            <a:r>
              <a:rPr lang="en-US" sz="2400" dirty="0">
                <a:latin typeface="Consolas" panose="020B0609020204030204" pitchFamily="49" charset="0"/>
              </a:rPr>
              <a:t>ComplexNumber</a:t>
            </a:r>
            <a:r>
              <a:rPr lang="en-US" sz="2400" dirty="0">
                <a:latin typeface="+mn-lt"/>
              </a:rPr>
              <a:t> using common mathematical notation.</a:t>
            </a:r>
          </a:p>
        </p:txBody>
      </p:sp>
    </p:spTree>
    <p:extLst>
      <p:ext uri="{BB962C8B-B14F-4D97-AF65-F5344CB8AC3E}">
        <p14:creationId xmlns:p14="http://schemas.microsoft.com/office/powerpoint/2010/main" val="2388895241"/>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228600"/>
            <a:ext cx="8229600" cy="1340893"/>
          </a:xfrm>
        </p:spPr>
        <p:txBody>
          <a:bodyPr anchor="b"/>
          <a:lstStyle/>
          <a:p>
            <a:r>
              <a:rPr lang="en-US" sz="2800" dirty="0" smtClean="0"/>
              <a:t>Figure 10.14 </a:t>
            </a:r>
            <a:r>
              <a:rPr lang="en-US" sz="2800" dirty="0"/>
              <a:t>Value Type That Overloads Operators for Adding, Subtracting and Multiplying Complex Numbers </a:t>
            </a:r>
            <a:r>
              <a:rPr lang="en-US" sz="2000" b="0" dirty="0" smtClean="0"/>
              <a:t>(1 of 3)</a:t>
            </a:r>
            <a:endParaRPr lang="en-US" sz="2000" b="0" dirty="0"/>
          </a:p>
        </p:txBody>
      </p:sp>
      <p:pic>
        <p:nvPicPr>
          <p:cNvPr id="6" name="Picture 5" descr="Program code for value type that overloads operators for adding, subtracting and multiplying complex numbers. Line 1: forward slash, forward slash, fig. 10.14, colon, complex number, period, c s. Line 2: forward slash, forward slash, value type that overloads operators for adding, subtracting. Line 3: forward slash, forward slash, and multiplying complex numbers. Line 4: using system, semicolon. Line 5: blank. Line 6: public s t r u c t, complex number. Line 7: left brace. Line 8, indented once: forward slash, forward slash, read-only properties that get the real and imaginary components. Line 9, indented once: public double real, left brace, get, semicolon, right brace. Line 10, indented once: public double imaginary, left brace, get, semicolon, right brace. Line 11: blank. Line 12, indented once: forward slash, forward slash, constructor. Line 13, indented once: public complex number, left parenthesis, double real, comma, double imaginary, right parenthesis. Line 14, indented once: left brace. Line 15, indented twice: real = real, semicolon. Line 16, indented twice: imaginary = imaginary, semicolon. Line 17, indented once: right brac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9269" y="1847167"/>
            <a:ext cx="7705462" cy="3587137"/>
          </a:xfrm>
          <a:prstGeom prst="rect">
            <a:avLst/>
          </a:prstGeom>
        </p:spPr>
      </p:pic>
    </p:spTree>
    <p:extLst>
      <p:ext uri="{BB962C8B-B14F-4D97-AF65-F5344CB8AC3E}">
        <p14:creationId xmlns:p14="http://schemas.microsoft.com/office/powerpoint/2010/main" val="280829289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340893"/>
          </a:xfrm>
        </p:spPr>
        <p:txBody>
          <a:bodyPr anchor="b"/>
          <a:lstStyle/>
          <a:p>
            <a:r>
              <a:rPr lang="en-US" sz="2800" dirty="0"/>
              <a:t>Figure </a:t>
            </a:r>
            <a:r>
              <a:rPr lang="en-US" sz="2800" dirty="0" smtClean="0"/>
              <a:t>10.14 </a:t>
            </a:r>
            <a:r>
              <a:rPr lang="en-US" sz="2800" dirty="0"/>
              <a:t>Value Type That Overloads Operators for Adding, Subtracting and Multiplying Complex Numbers </a:t>
            </a:r>
            <a:r>
              <a:rPr lang="en-US" sz="2000" b="0" dirty="0" smtClean="0"/>
              <a:t>(2 </a:t>
            </a:r>
            <a:r>
              <a:rPr lang="en-US" sz="2000" b="0" dirty="0"/>
              <a:t>of 3)</a:t>
            </a:r>
            <a:endParaRPr lang="en-US" dirty="0"/>
          </a:p>
        </p:txBody>
      </p:sp>
      <p:pic>
        <p:nvPicPr>
          <p:cNvPr id="4" name="Picture 3" descr="Line 18: blank. Line 19, indented once: forward slash, forward slash, return string representation of complex number. Line 20, indented once: public override string to string, left parenthesis, right parenthesis, =, right angle bracket. Line 21, indented twice: dollar sign, open quotes, left parenthesis, left brace, real, right brace, left brace, left parenthesis, imaginary, left angle bracket, 0 ?, open quotes, minus, close quotes, colon, open quotes, +, open quotes, right parenthesis, right brace, left brace, m a t h, period, a b s, left parenthesis, imaginary, right parenthesis, right brace, i, right parenthesis, close quotes, semicolon. Line 22: blank. Line 23, indented once: forward slash, forward slash, overload the addition operator. Line 24, indented once: public static complex number operator +, left parenthesis, complex number x, comma, complex number y, right parenthesis. Line 25, indented once: left brace. Line 26, indented twice: return new complex number, left parenthesis, x, period, real + y, period, real, comma. Line 27, indented three times: x, period, imaginary + y, period, imaginary, right parenthesis, semicolon. Line 28, indented twice: right brace. Line 29: blank."/>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4054" y="2015207"/>
            <a:ext cx="7775891" cy="2622877"/>
          </a:xfrm>
          <a:prstGeom prst="rect">
            <a:avLst/>
          </a:prstGeom>
        </p:spPr>
      </p:pic>
    </p:spTree>
    <p:extLst>
      <p:ext uri="{BB962C8B-B14F-4D97-AF65-F5344CB8AC3E}">
        <p14:creationId xmlns:p14="http://schemas.microsoft.com/office/powerpoint/2010/main" val="184170833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340893"/>
          </a:xfrm>
        </p:spPr>
        <p:txBody>
          <a:bodyPr anchor="b"/>
          <a:lstStyle/>
          <a:p>
            <a:r>
              <a:rPr lang="en-US" sz="2800" dirty="0" smtClean="0"/>
              <a:t>Figure 10.14 Value Type That Overloads Operators for Adding, Subtracting and Multiplying Complex Numbers </a:t>
            </a:r>
            <a:r>
              <a:rPr lang="en-US" sz="2000" b="0" dirty="0" smtClean="0"/>
              <a:t>(3 of 3)</a:t>
            </a:r>
            <a:endParaRPr lang="en-US" dirty="0"/>
          </a:p>
        </p:txBody>
      </p:sp>
      <p:pic>
        <p:nvPicPr>
          <p:cNvPr id="4" name="Picture 3" descr="Line 30, indented once: forward slash, forward slash, overload the subtraction operator. Line 31, indented once: public static complex number operator, minus, left parenthesis, complex number x, comma, complex number y, right parenthesis. Line 32, indented once: left brace. Line 33, indented twice: return new complex number, left parenthesis, x, period, real, minus, y, period, real, comma. Line 34, indented three times: x, period, imaginary, minus, y, period, imaginary, right parenthesis, semicolon. Line 35, indented once: right brace. Line 36: blank. Line 37, indented once: forward slash, forward slash, overload the multiplication operator. Line 38, indented once: public static complex number operator, asterisk, left parenthesis, complex number x, comma, complex number y, right parenthesis. Line 39, indented once: left brace. Line 40, indented twice: return new complex number, left parenthesis. Line 41, indented three times: x, period, real, asterisk, y, period, real, minus, x, period, imaginary, asterisk, y, period, imaginary, comma. Line 42, indented three times: x, period, real, asterisk, y, period, imaginary + y, period, real, asterisk, x, period, imaginary, right parenthesis, semicolon. Line 43, indented once: right brace. Line 44: right brac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5992" y="1984328"/>
            <a:ext cx="7712017" cy="3246133"/>
          </a:xfrm>
          <a:prstGeom prst="rect">
            <a:avLst/>
          </a:prstGeom>
        </p:spPr>
      </p:pic>
    </p:spTree>
    <p:extLst>
      <p:ext uri="{BB962C8B-B14F-4D97-AF65-F5344CB8AC3E}">
        <p14:creationId xmlns:p14="http://schemas.microsoft.com/office/powerpoint/2010/main" val="15256386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215371"/>
            <a:ext cx="7485017" cy="1097279"/>
          </a:xfrm>
        </p:spPr>
        <p:txBody>
          <a:bodyPr/>
          <a:lstStyle/>
          <a:p>
            <a:r>
              <a:rPr lang="en-US" dirty="0"/>
              <a:t>10.13.2 Creating Value Types with </a:t>
            </a:r>
            <a:r>
              <a:rPr lang="en-US" dirty="0" smtClean="0"/>
              <a:t>Struct </a:t>
            </a:r>
            <a:r>
              <a:rPr lang="en-US" sz="2000" b="0" dirty="0" smtClean="0"/>
              <a:t>(1 of 2)</a:t>
            </a:r>
            <a:endParaRPr lang="en-US" sz="2000" b="0" dirty="0"/>
          </a:p>
        </p:txBody>
      </p:sp>
      <p:sp>
        <p:nvSpPr>
          <p:cNvPr id="5" name="Text Placeholder 4"/>
          <p:cNvSpPr>
            <a:spLocks noGrp="1"/>
          </p:cNvSpPr>
          <p:nvPr>
            <p:ph type="body" idx="1"/>
          </p:nvPr>
        </p:nvSpPr>
        <p:spPr/>
        <p:txBody>
          <a:bodyPr/>
          <a:lstStyle/>
          <a:p>
            <a:r>
              <a:rPr lang="en-US" sz="2400" dirty="0">
                <a:latin typeface="+mn-lt"/>
              </a:rPr>
              <a:t>Unlike a class, you cannot define a parameterless constructor for a </a:t>
            </a:r>
            <a:r>
              <a:rPr lang="en-US" sz="2400" dirty="0">
                <a:latin typeface="Consolas" panose="020B0609020204030204" pitchFamily="49" charset="0"/>
              </a:rPr>
              <a:t>struct</a:t>
            </a:r>
            <a:r>
              <a:rPr lang="en-US" sz="2400" dirty="0">
                <a:latin typeface="+mn-lt"/>
              </a:rPr>
              <a:t>.</a:t>
            </a:r>
          </a:p>
          <a:p>
            <a:r>
              <a:rPr lang="en-US" sz="2400" dirty="0">
                <a:latin typeface="+mn-lt"/>
              </a:rPr>
              <a:t>The compiler always provides a default constructor that initializes the </a:t>
            </a:r>
            <a:r>
              <a:rPr lang="en-US" sz="2400" dirty="0">
                <a:latin typeface="Consolas" panose="020B0609020204030204" pitchFamily="49" charset="0"/>
              </a:rPr>
              <a:t>struct</a:t>
            </a:r>
            <a:r>
              <a:rPr lang="en-US" sz="2400" dirty="0">
                <a:latin typeface="+mn-lt"/>
              </a:rPr>
              <a:t>’s instance variables to their default values</a:t>
            </a:r>
            <a:r>
              <a:rPr lang="en-US" sz="2400" dirty="0" smtClean="0">
                <a:latin typeface="+mn-lt"/>
              </a:rPr>
              <a:t>.</a:t>
            </a:r>
            <a:endParaRPr lang="en-US" sz="2400" dirty="0">
              <a:latin typeface="+mn-lt"/>
            </a:endParaRPr>
          </a:p>
          <a:p>
            <a:r>
              <a:rPr lang="en-US" sz="2400" dirty="0">
                <a:latin typeface="Consolas" panose="020B0609020204030204" pitchFamily="49" charset="0"/>
              </a:rPr>
              <a:t>struct</a:t>
            </a:r>
            <a:r>
              <a:rPr lang="en-US" sz="2400" dirty="0">
                <a:latin typeface="+mn-lt"/>
              </a:rPr>
              <a:t>s cannot specify initial values in instance variable or property declarations.</a:t>
            </a:r>
          </a:p>
        </p:txBody>
      </p:sp>
    </p:spTree>
    <p:extLst>
      <p:ext uri="{BB962C8B-B14F-4D97-AF65-F5344CB8AC3E}">
        <p14:creationId xmlns:p14="http://schemas.microsoft.com/office/powerpoint/2010/main" val="363281704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7393577" cy="1097279"/>
          </a:xfrm>
        </p:spPr>
        <p:txBody>
          <a:bodyPr/>
          <a:lstStyle/>
          <a:p>
            <a:r>
              <a:rPr lang="en-US" dirty="0"/>
              <a:t>10.13.2 Creating Value Types with </a:t>
            </a:r>
            <a:r>
              <a:rPr lang="en-US" dirty="0" smtClean="0"/>
              <a:t>Struct </a:t>
            </a:r>
            <a:r>
              <a:rPr lang="en-US" sz="2000" b="0" dirty="0" smtClean="0"/>
              <a:t>(2 </a:t>
            </a:r>
            <a:r>
              <a:rPr lang="en-US" sz="2000" b="0" dirty="0"/>
              <a:t>of 2)</a:t>
            </a:r>
            <a:endParaRPr lang="en-US" dirty="0"/>
          </a:p>
        </p:txBody>
      </p:sp>
      <p:sp>
        <p:nvSpPr>
          <p:cNvPr id="3" name="Text Placeholder 2"/>
          <p:cNvSpPr>
            <a:spLocks noGrp="1"/>
          </p:cNvSpPr>
          <p:nvPr>
            <p:ph type="body" idx="1"/>
          </p:nvPr>
        </p:nvSpPr>
        <p:spPr/>
        <p:txBody>
          <a:bodyPr/>
          <a:lstStyle/>
          <a:p>
            <a:r>
              <a:rPr lang="en-US" sz="2400" dirty="0">
                <a:latin typeface="+mn-lt"/>
              </a:rPr>
              <a:t>Keyword </a:t>
            </a:r>
            <a:r>
              <a:rPr lang="en-US" sz="2400" b="1" dirty="0">
                <a:latin typeface="Consolas" panose="020B0609020204030204" pitchFamily="49" charset="0"/>
              </a:rPr>
              <a:t>operator</a:t>
            </a:r>
            <a:r>
              <a:rPr lang="en-US" sz="2400" dirty="0">
                <a:latin typeface="+mn-lt"/>
              </a:rPr>
              <a:t>, followed by an operator symbol (such as +), indicates that a method overloads the specified operator</a:t>
            </a:r>
            <a:r>
              <a:rPr lang="en-US" sz="2400" dirty="0" smtClean="0">
                <a:latin typeface="+mn-lt"/>
              </a:rPr>
              <a:t>.</a:t>
            </a:r>
            <a:endParaRPr lang="en-US" sz="2400" dirty="0">
              <a:latin typeface="+mn-lt"/>
            </a:endParaRPr>
          </a:p>
          <a:p>
            <a:r>
              <a:rPr lang="en-US" sz="2400" dirty="0">
                <a:latin typeface="+mn-lt"/>
              </a:rPr>
              <a:t>Overloaded operator methods are </a:t>
            </a:r>
            <a:r>
              <a:rPr lang="en-US" sz="2400" b="1" dirty="0">
                <a:latin typeface="+mn-lt"/>
              </a:rPr>
              <a:t>required</a:t>
            </a:r>
            <a:r>
              <a:rPr lang="en-US" sz="2400" dirty="0">
                <a:latin typeface="+mn-lt"/>
              </a:rPr>
              <a:t> to be </a:t>
            </a:r>
            <a:r>
              <a:rPr lang="en-US" sz="2400" dirty="0">
                <a:latin typeface="Consolas" panose="020B0609020204030204" pitchFamily="49" charset="0"/>
              </a:rPr>
              <a:t>public</a:t>
            </a:r>
            <a:r>
              <a:rPr lang="en-US" sz="2400" dirty="0">
                <a:latin typeface="+mn-lt"/>
              </a:rPr>
              <a:t> and </a:t>
            </a:r>
            <a:r>
              <a:rPr lang="en-US" sz="2400" dirty="0">
                <a:latin typeface="Consolas" panose="020B0609020204030204" pitchFamily="49" charset="0"/>
              </a:rPr>
              <a:t>static</a:t>
            </a:r>
            <a:r>
              <a:rPr lang="en-US" sz="2400" dirty="0" smtClean="0">
                <a:latin typeface="+mn-lt"/>
              </a:rPr>
              <a:t>.</a:t>
            </a:r>
            <a:endParaRPr lang="en-US" sz="2400" dirty="0">
              <a:latin typeface="+mn-lt"/>
            </a:endParaRPr>
          </a:p>
          <a:p>
            <a:r>
              <a:rPr lang="en-US" sz="2400" dirty="0">
                <a:latin typeface="+mn-lt"/>
              </a:rPr>
              <a:t>Methods that overload binary operators must take two arguments—the </a:t>
            </a:r>
            <a:r>
              <a:rPr lang="en-US" sz="2400" b="1" dirty="0">
                <a:latin typeface="+mn-lt"/>
              </a:rPr>
              <a:t>first</a:t>
            </a:r>
            <a:r>
              <a:rPr lang="en-US" sz="2400" dirty="0">
                <a:latin typeface="+mn-lt"/>
              </a:rPr>
              <a:t> is the </a:t>
            </a:r>
            <a:r>
              <a:rPr lang="en-US" sz="2400" b="1" dirty="0">
                <a:latin typeface="+mn-lt"/>
              </a:rPr>
              <a:t>left</a:t>
            </a:r>
            <a:r>
              <a:rPr lang="en-US" sz="2400" dirty="0">
                <a:latin typeface="+mn-lt"/>
              </a:rPr>
              <a:t> operand and the </a:t>
            </a:r>
            <a:r>
              <a:rPr lang="en-US" sz="2400" b="1" dirty="0">
                <a:latin typeface="+mn-lt"/>
              </a:rPr>
              <a:t>second</a:t>
            </a:r>
            <a:r>
              <a:rPr lang="en-US" sz="2400" dirty="0">
                <a:latin typeface="+mn-lt"/>
              </a:rPr>
              <a:t> is the </a:t>
            </a:r>
            <a:r>
              <a:rPr lang="en-US" sz="2400" b="1" dirty="0">
                <a:latin typeface="+mn-lt"/>
              </a:rPr>
              <a:t>right</a:t>
            </a:r>
            <a:r>
              <a:rPr lang="en-US" sz="2400" dirty="0">
                <a:latin typeface="+mn-lt"/>
              </a:rPr>
              <a:t> operand</a:t>
            </a:r>
            <a:r>
              <a:rPr lang="en-US" sz="2400" dirty="0" smtClean="0">
                <a:latin typeface="+mn-lt"/>
              </a:rPr>
              <a:t>.</a:t>
            </a:r>
            <a:endParaRPr lang="en-US" sz="2400" dirty="0">
              <a:latin typeface="+mn-lt"/>
            </a:endParaRPr>
          </a:p>
        </p:txBody>
      </p:sp>
    </p:spTree>
    <p:extLst>
      <p:ext uri="{BB962C8B-B14F-4D97-AF65-F5344CB8AC3E}">
        <p14:creationId xmlns:p14="http://schemas.microsoft.com/office/powerpoint/2010/main" val="146984600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Software Engineering Observation 10.15</a:t>
            </a:r>
          </a:p>
        </p:txBody>
      </p:sp>
      <p:sp>
        <p:nvSpPr>
          <p:cNvPr id="3" name="Text Placeholder 2"/>
          <p:cNvSpPr>
            <a:spLocks noGrp="1"/>
          </p:cNvSpPr>
          <p:nvPr>
            <p:ph type="body" idx="1"/>
          </p:nvPr>
        </p:nvSpPr>
        <p:spPr/>
        <p:txBody>
          <a:bodyPr/>
          <a:lstStyle/>
          <a:p>
            <a:pPr marL="0" indent="0">
              <a:buNone/>
            </a:pPr>
            <a:r>
              <a:rPr lang="en-US" sz="2400" dirty="0">
                <a:latin typeface="+mn-lt"/>
              </a:rPr>
              <a:t>Overload operators to perform the same function or similar functions on objects as the </a:t>
            </a:r>
            <a:r>
              <a:rPr lang="en-US" sz="2400" dirty="0" smtClean="0">
                <a:latin typeface="+mn-lt"/>
              </a:rPr>
              <a:t>operators perform </a:t>
            </a:r>
            <a:r>
              <a:rPr lang="en-US" sz="2400" dirty="0">
                <a:latin typeface="+mn-lt"/>
              </a:rPr>
              <a:t>on objects of simple types. Avoid </a:t>
            </a:r>
            <a:r>
              <a:rPr lang="en-US" sz="2400" dirty="0" smtClean="0">
                <a:latin typeface="+mn-lt"/>
              </a:rPr>
              <a:t>nonintuitive </a:t>
            </a:r>
            <a:r>
              <a:rPr lang="en-US" sz="2400" dirty="0">
                <a:latin typeface="+mn-lt"/>
              </a:rPr>
              <a:t>use of operators.</a:t>
            </a:r>
          </a:p>
        </p:txBody>
      </p:sp>
    </p:spTree>
    <p:extLst>
      <p:ext uri="{BB962C8B-B14F-4D97-AF65-F5344CB8AC3E}">
        <p14:creationId xmlns:p14="http://schemas.microsoft.com/office/powerpoint/2010/main" val="7085593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10.2 Time </a:t>
            </a:r>
            <a:r>
              <a:rPr lang="en-US" dirty="0"/>
              <a:t>Class Case </a:t>
            </a:r>
            <a:r>
              <a:rPr lang="en-US" dirty="0" smtClean="0"/>
              <a:t>Study </a:t>
            </a:r>
            <a:r>
              <a:rPr lang="en-US" sz="2000" b="0" dirty="0" smtClean="0"/>
              <a:t>(1 of 8)</a:t>
            </a:r>
            <a:endParaRPr lang="en-US" sz="2000" b="0" dirty="0"/>
          </a:p>
        </p:txBody>
      </p:sp>
      <p:sp>
        <p:nvSpPr>
          <p:cNvPr id="5" name="Text Placeholder 4"/>
          <p:cNvSpPr>
            <a:spLocks noGrp="1"/>
          </p:cNvSpPr>
          <p:nvPr>
            <p:ph type="body" idx="1"/>
          </p:nvPr>
        </p:nvSpPr>
        <p:spPr>
          <a:xfrm>
            <a:off x="457200" y="1600200"/>
            <a:ext cx="8229600" cy="2743199"/>
          </a:xfrm>
        </p:spPr>
        <p:txBody>
          <a:bodyPr/>
          <a:lstStyle/>
          <a:p>
            <a:pPr marL="0" indent="0">
              <a:buNone/>
            </a:pPr>
            <a:r>
              <a:rPr lang="en-US" sz="2400" b="1" dirty="0">
                <a:latin typeface="+mn-lt"/>
              </a:rPr>
              <a:t>public Class</a:t>
            </a:r>
          </a:p>
          <a:p>
            <a:r>
              <a:rPr lang="en-US" sz="2400" dirty="0">
                <a:latin typeface="Consolas" panose="020B0609020204030204" pitchFamily="49" charset="0"/>
              </a:rPr>
              <a:t>Time1</a:t>
            </a:r>
            <a:r>
              <a:rPr lang="en-US" sz="2400" dirty="0">
                <a:latin typeface="+mn-lt"/>
              </a:rPr>
              <a:t> is a </a:t>
            </a:r>
            <a:r>
              <a:rPr lang="en-US" sz="2400" b="1" dirty="0">
                <a:latin typeface="Consolas" panose="020B0609020204030204" pitchFamily="49" charset="0"/>
              </a:rPr>
              <a:t>public</a:t>
            </a:r>
            <a:r>
              <a:rPr lang="en-US" sz="2400" dirty="0">
                <a:latin typeface="+mn-lt"/>
              </a:rPr>
              <a:t> class—it can potentially can be reused in other projects</a:t>
            </a:r>
            <a:r>
              <a:rPr lang="en-US" sz="2400" dirty="0" smtClean="0">
                <a:latin typeface="+mn-lt"/>
              </a:rPr>
              <a:t>.</a:t>
            </a:r>
            <a:endParaRPr lang="en-US" sz="2400" dirty="0">
              <a:latin typeface="+mn-lt"/>
            </a:endParaRPr>
          </a:p>
          <a:p>
            <a:r>
              <a:rPr lang="en-US" sz="2400" dirty="0">
                <a:latin typeface="+mn-lt"/>
              </a:rPr>
              <a:t>Although we use class </a:t>
            </a:r>
            <a:r>
              <a:rPr lang="en-US" sz="2400" dirty="0">
                <a:latin typeface="Consolas" panose="020B0609020204030204" pitchFamily="49" charset="0"/>
              </a:rPr>
              <a:t>Time1</a:t>
            </a:r>
            <a:r>
              <a:rPr lang="en-US" sz="2400" dirty="0">
                <a:latin typeface="+mn-lt"/>
              </a:rPr>
              <a:t> only in this project, from this point forward, we’ll declare as </a:t>
            </a:r>
            <a:r>
              <a:rPr lang="en-US" sz="2400" dirty="0">
                <a:latin typeface="Consolas" panose="020B0609020204030204" pitchFamily="49" charset="0"/>
              </a:rPr>
              <a:t>public</a:t>
            </a:r>
            <a:r>
              <a:rPr lang="en-US" sz="2400" dirty="0">
                <a:latin typeface="+mn-lt"/>
              </a:rPr>
              <a:t> any class that could potentially be reused in another project</a:t>
            </a:r>
            <a:r>
              <a:rPr lang="en-US" sz="2400" dirty="0" smtClean="0">
                <a:latin typeface="+mn-lt"/>
              </a:rPr>
              <a:t>.</a:t>
            </a:r>
            <a:endParaRPr lang="en-US" sz="2400" dirty="0">
              <a:latin typeface="+mn-lt"/>
            </a:endParaRPr>
          </a:p>
        </p:txBody>
      </p:sp>
    </p:spTree>
    <p:extLst>
      <p:ext uri="{BB962C8B-B14F-4D97-AF65-F5344CB8AC3E}">
        <p14:creationId xmlns:p14="http://schemas.microsoft.com/office/powerpoint/2010/main" val="320471000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Software Engineering Observation 10.16</a:t>
            </a:r>
          </a:p>
        </p:txBody>
      </p:sp>
      <p:sp>
        <p:nvSpPr>
          <p:cNvPr id="3" name="Text Placeholder 2"/>
          <p:cNvSpPr>
            <a:spLocks noGrp="1"/>
          </p:cNvSpPr>
          <p:nvPr>
            <p:ph type="body" idx="1"/>
          </p:nvPr>
        </p:nvSpPr>
        <p:spPr/>
        <p:txBody>
          <a:bodyPr/>
          <a:lstStyle/>
          <a:p>
            <a:pPr marL="0" indent="0">
              <a:buNone/>
            </a:pPr>
            <a:r>
              <a:rPr lang="en-US" sz="2400" dirty="0">
                <a:latin typeface="+mn-lt"/>
              </a:rPr>
              <a:t>At least one parameter of an overloaded operator method must be of the type in which </a:t>
            </a:r>
            <a:r>
              <a:rPr lang="en-US" sz="2400" dirty="0" smtClean="0">
                <a:latin typeface="+mn-lt"/>
              </a:rPr>
              <a:t>the operator </a:t>
            </a:r>
            <a:r>
              <a:rPr lang="en-US" sz="2400" dirty="0">
                <a:latin typeface="+mn-lt"/>
              </a:rPr>
              <a:t>is overloaded. This </a:t>
            </a:r>
            <a:r>
              <a:rPr lang="en-US" sz="2400" dirty="0" smtClean="0">
                <a:latin typeface="+mn-lt"/>
              </a:rPr>
              <a:t>prevents </a:t>
            </a:r>
            <a:r>
              <a:rPr lang="en-US" sz="2400" dirty="0">
                <a:latin typeface="+mn-lt"/>
              </a:rPr>
              <a:t>you from changing how operators work on simple types.</a:t>
            </a:r>
          </a:p>
        </p:txBody>
      </p:sp>
    </p:spTree>
    <p:extLst>
      <p:ext uri="{BB962C8B-B14F-4D97-AF65-F5344CB8AC3E}">
        <p14:creationId xmlns:p14="http://schemas.microsoft.com/office/powerpoint/2010/main" val="652365081"/>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Software Engineering Observation 10.17</a:t>
            </a:r>
          </a:p>
        </p:txBody>
      </p:sp>
      <p:sp>
        <p:nvSpPr>
          <p:cNvPr id="3" name="Text Placeholder 2"/>
          <p:cNvSpPr>
            <a:spLocks noGrp="1"/>
          </p:cNvSpPr>
          <p:nvPr>
            <p:ph type="body" idx="1"/>
          </p:nvPr>
        </p:nvSpPr>
        <p:spPr/>
        <p:txBody>
          <a:bodyPr/>
          <a:lstStyle/>
          <a:p>
            <a:pPr marL="0" indent="0">
              <a:buNone/>
            </a:pPr>
            <a:r>
              <a:rPr lang="en-US" sz="2400" dirty="0">
                <a:latin typeface="+mn-lt"/>
              </a:rPr>
              <a:t>Though you cannot overload the arithmetic assignment operators</a:t>
            </a:r>
          </a:p>
        </p:txBody>
      </p:sp>
      <p:pic>
        <p:nvPicPr>
          <p:cNvPr id="10" name="Picture 9" descr="For example, plus equals and hyphen equals"/>
          <p:cNvPicPr>
            <a:picLocks noChangeAspect="1"/>
          </p:cNvPicPr>
          <p:nvPr/>
        </p:nvPicPr>
        <p:blipFill rotWithShape="1">
          <a:blip r:embed="rId3"/>
          <a:srcRect l="12556" t="1" b="4770"/>
          <a:stretch/>
        </p:blipFill>
        <p:spPr>
          <a:xfrm>
            <a:off x="1859279" y="1958341"/>
            <a:ext cx="2526917" cy="609601"/>
          </a:xfrm>
          <a:prstGeom prst="rect">
            <a:avLst/>
          </a:prstGeom>
        </p:spPr>
      </p:pic>
      <p:graphicFrame>
        <p:nvGraphicFramePr>
          <p:cNvPr id="11" name="Object 10" descr="C sharp"/>
          <p:cNvGraphicFramePr>
            <a:graphicFrameLocks noChangeAspect="1"/>
          </p:cNvGraphicFramePr>
          <p:nvPr>
            <p:extLst>
              <p:ext uri="{D42A27DB-BD31-4B8C-83A1-F6EECF244321}">
                <p14:modId xmlns:p14="http://schemas.microsoft.com/office/powerpoint/2010/main" val="3379434012"/>
              </p:ext>
            </p:extLst>
          </p:nvPr>
        </p:nvGraphicFramePr>
        <p:xfrm>
          <a:off x="4261589" y="2088075"/>
          <a:ext cx="498900" cy="367616"/>
        </p:xfrm>
        <a:graphic>
          <a:graphicData uri="http://schemas.openxmlformats.org/presentationml/2006/ole">
            <mc:AlternateContent xmlns:mc="http://schemas.openxmlformats.org/markup-compatibility/2006">
              <mc:Choice xmlns:v="urn:schemas-microsoft-com:vml" Requires="v">
                <p:oleObj spid="_x0000_s8367" name="Equation" r:id="rId4" imgW="241200" imgH="177480" progId="Equation.DSMT4">
                  <p:embed/>
                </p:oleObj>
              </mc:Choice>
              <mc:Fallback>
                <p:oleObj name="Equation" r:id="rId4" imgW="241200" imgH="177480" progId="Equation.DSMT4">
                  <p:embed/>
                  <p:pic>
                    <p:nvPicPr>
                      <p:cNvPr id="5" name="Object 4"/>
                      <p:cNvPicPr/>
                      <p:nvPr/>
                    </p:nvPicPr>
                    <p:blipFill>
                      <a:blip r:embed="rId5"/>
                      <a:stretch>
                        <a:fillRect/>
                      </a:stretch>
                    </p:blipFill>
                    <p:spPr>
                      <a:xfrm>
                        <a:off x="4261589" y="2088075"/>
                        <a:ext cx="498900" cy="367616"/>
                      </a:xfrm>
                      <a:prstGeom prst="rect">
                        <a:avLst/>
                      </a:prstGeom>
                    </p:spPr>
                  </p:pic>
                </p:oleObj>
              </mc:Fallback>
            </mc:AlternateContent>
          </a:graphicData>
        </a:graphic>
      </p:graphicFrame>
      <p:sp>
        <p:nvSpPr>
          <p:cNvPr id="4" name="Content Placeholder 3"/>
          <p:cNvSpPr>
            <a:spLocks noGrp="1"/>
          </p:cNvSpPr>
          <p:nvPr>
            <p:ph sz="quarter" idx="13"/>
          </p:nvPr>
        </p:nvSpPr>
        <p:spPr>
          <a:xfrm>
            <a:off x="457200" y="1962946"/>
            <a:ext cx="8229600" cy="800417"/>
          </a:xfrm>
        </p:spPr>
        <p:txBody>
          <a:bodyPr/>
          <a:lstStyle/>
          <a:p>
            <a:pPr marL="0" indent="4298950">
              <a:buNone/>
            </a:pPr>
            <a:r>
              <a:rPr lang="en-US" sz="2400" dirty="0">
                <a:latin typeface="+mn-lt"/>
              </a:rPr>
              <a:t>allows you to use them with any type that declares the corresponding arithmetic operator</a:t>
            </a:r>
          </a:p>
        </p:txBody>
      </p:sp>
      <p:pic>
        <p:nvPicPr>
          <p:cNvPr id="12" name="Picture 11" descr="For example, plus and hyphen"/>
          <p:cNvPicPr>
            <a:picLocks noChangeAspect="1"/>
          </p:cNvPicPr>
          <p:nvPr/>
        </p:nvPicPr>
        <p:blipFill rotWithShape="1">
          <a:blip r:embed="rId6"/>
          <a:srcRect l="12743" b="19050"/>
          <a:stretch/>
        </p:blipFill>
        <p:spPr>
          <a:xfrm>
            <a:off x="1691640" y="2700481"/>
            <a:ext cx="2212958" cy="518188"/>
          </a:xfrm>
          <a:prstGeom prst="rect">
            <a:avLst/>
          </a:prstGeom>
        </p:spPr>
      </p:pic>
    </p:spTree>
    <p:extLst>
      <p:ext uri="{BB962C8B-B14F-4D97-AF65-F5344CB8AC3E}">
        <p14:creationId xmlns:p14="http://schemas.microsoft.com/office/powerpoint/2010/main" val="2832128410"/>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10.13.3 Class ComplexTest</a:t>
            </a:r>
          </a:p>
        </p:txBody>
      </p:sp>
      <p:sp>
        <p:nvSpPr>
          <p:cNvPr id="3" name="Text Placeholder 2"/>
          <p:cNvSpPr>
            <a:spLocks noGrp="1"/>
          </p:cNvSpPr>
          <p:nvPr>
            <p:ph type="body" idx="1"/>
          </p:nvPr>
        </p:nvSpPr>
        <p:spPr/>
        <p:txBody>
          <a:bodyPr/>
          <a:lstStyle/>
          <a:p>
            <a:r>
              <a:rPr lang="en-US" sz="2400" dirty="0">
                <a:latin typeface="+mn-lt"/>
              </a:rPr>
              <a:t>Class </a:t>
            </a:r>
            <a:r>
              <a:rPr lang="en-US" sz="2400" dirty="0">
                <a:latin typeface="Consolas" panose="020B0609020204030204" pitchFamily="49" charset="0"/>
              </a:rPr>
              <a:t>ComplexTest</a:t>
            </a:r>
            <a:r>
              <a:rPr lang="en-US" sz="2400" dirty="0">
                <a:latin typeface="+mn-lt"/>
              </a:rPr>
              <a:t> (</a:t>
            </a:r>
            <a:r>
              <a:rPr lang="en-US" sz="2400" dirty="0" smtClean="0">
                <a:latin typeface="+mn-lt"/>
              </a:rPr>
              <a:t>Figure</a:t>
            </a:r>
            <a:r>
              <a:rPr lang="en-US" sz="2400" dirty="0">
                <a:latin typeface="+mn-lt"/>
              </a:rPr>
              <a:t> 10/15) demonstrates the overloaded operators for adding, subtracting and multiplying </a:t>
            </a:r>
            <a:r>
              <a:rPr lang="en-US" sz="2400" dirty="0">
                <a:latin typeface="Consolas" panose="020B0609020204030204" pitchFamily="49" charset="0"/>
              </a:rPr>
              <a:t>ComplexNumbers</a:t>
            </a:r>
            <a:r>
              <a:rPr lang="en-US" sz="2400" dirty="0">
                <a:latin typeface="+mn-lt"/>
              </a:rPr>
              <a:t>.</a:t>
            </a:r>
          </a:p>
        </p:txBody>
      </p:sp>
    </p:spTree>
    <p:extLst>
      <p:ext uri="{BB962C8B-B14F-4D97-AF65-F5344CB8AC3E}">
        <p14:creationId xmlns:p14="http://schemas.microsoft.com/office/powerpoint/2010/main" val="2575598084"/>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smtClean="0"/>
              <a:t>Figure </a:t>
            </a:r>
            <a:r>
              <a:rPr lang="en-US" dirty="0"/>
              <a:t>10.15 Overloading Operators for Complex Numbers </a:t>
            </a:r>
            <a:r>
              <a:rPr lang="en-US" sz="2000" b="0" dirty="0" smtClean="0"/>
              <a:t>(1 of 2)</a:t>
            </a:r>
            <a:endParaRPr lang="en-US" sz="2000" b="0" dirty="0"/>
          </a:p>
        </p:txBody>
      </p:sp>
      <p:pic>
        <p:nvPicPr>
          <p:cNvPr id="5" name="Picture 4" descr="Program code for overloading operators for complex numbers. Line 1: forward slash, forward slash, fig. 10.15, colon, complex test, period, c s. Line 2: forward slash, forward slash, overloading operators for complex numbers. Line 3: using system, semicolon. Line 4: blank. Line 5: class complex test. Line 6: left brace. Line 7, indented once: static void main, left parenthesis, right parenthesis. Line 8, indented once: left brace. Line 9, indented twice: forward slash, forward slash, prompt the user to enter the first complex number. Line 10, indented twice: console, period, write, left parenthesis, open quotes, enter the real part of complex number x, colon, close quotes, right parenthesis, semicolon. Line 11, indented twice: double real part = double, period, parse, left parenthesis, console, period, read line, left parenthesis, right parenthesis, right parenthesis, semicolon. Line 12, indented twice: console, period, write, left parenthesis, open quotes, enter the imaginary part of complex number x, colon, close quotes, right parenthesis, semicolon. Line 13, indented twice: double imaginary part = double, period, parse, left parenthesis, console, period, read line, left parenthesis, right parenthesis, right parenthesis, semicolon. Line 14, indented twice: v a r, x = new complex number, left parenthesis, real part, comma, imaginary part, right parenthesis, semicolon. Line 15: blank. Line 16, indented twice: forward slash, forward slash, prompt the user to enter the second complex number. Line 17, indented twice: console, period, write, left parenthesis, open quotes, back slash, n enter the real part of complex number y, colon, close quotes, right parenthesis, semicolon. Line 18, indented twice: real part = double, period, parse, left parenthesis, console, period, read line, left parenthesis, right parenthesis, right parenthesis, semicolon. Line 19, indented twice: console, period, write, left parenthesis, open quotes, enter the imaginary part of complex number y, colon, close quotes, right parenthesis, semicolon. Line 20, indented twice: imaginary part = double, period, parse, left parenthesis, console, period, read line, left parenthesis, right parenthesis, right parenthesis, semicolon. Line 21, indented twice: v a r, y = new complex number, left parenthesis, real part, comma, imaginary part, right parenthesis, semicolon. Line 22: blank. Line 23, indented twice: forward slash, forward slash, display the results of calculations with x and y. Line 24, indented twice: console, period, write line, left parenthesis, right parenthesis, semicolon."/>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7142" y="1579803"/>
            <a:ext cx="6969716" cy="4583154"/>
          </a:xfrm>
          <a:prstGeom prst="rect">
            <a:avLst/>
          </a:prstGeom>
        </p:spPr>
      </p:pic>
    </p:spTree>
    <p:extLst>
      <p:ext uri="{BB962C8B-B14F-4D97-AF65-F5344CB8AC3E}">
        <p14:creationId xmlns:p14="http://schemas.microsoft.com/office/powerpoint/2010/main" val="249008352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a:t>Figure 10.15 Overloading Operators for Complex Numbers </a:t>
            </a:r>
            <a:r>
              <a:rPr lang="en-US" sz="2000" b="0" dirty="0" smtClean="0"/>
              <a:t>(2 </a:t>
            </a:r>
            <a:r>
              <a:rPr lang="en-US" sz="2000" b="0" dirty="0"/>
              <a:t>of 2)</a:t>
            </a:r>
            <a:endParaRPr lang="en-US" dirty="0"/>
          </a:p>
        </p:txBody>
      </p:sp>
      <p:pic>
        <p:nvPicPr>
          <p:cNvPr id="4" name="Picture 3" descr="Line 25, indented twice: console, period, write line, left parenthesis, dollar sign, open quotes, left brace, x, right brace, +, left brace, y, right brace, = left brace, x + y, right brace, close quotes, right parenthesis, semicolon. Line 26, indented twice: console, period, write line, left parenthesis, dollar sign, open quotes, left brace, x, right brace, minus, left brace, y, right brace, = left brace, x minus y, right brace, close quotes, right parenthesis, semicolon. Line 27, indented twice: console, period, write line, left parenthesis, dollar sign, open quotes, left brace, x, right brace, asterisk, left brace, y, right brace, = left brace, x, asterisk, y, right brace, close quotes, right parenthesis, semicolon. Line 28, indented once: right brace. Line 29: right brace.&#10;The output of overloading operators for complex numbers.&#10;Line 1: enter the real part of complex number x, colon, 2. Line 2: enter the imaginary part of complex number x, colon, 4. Line 3: enter the real part of complex number y, colon, 4. Line 4: enter the imaginary part of complex number y, colon, negative 2. Line 5: left parenthesis, 2 + 4 i, right parenthesis, +, left parenthesis, 4 minus 2 i, right parenthesis, =, left parenthesis, 6 + 2 i, right parenthesis. Line 6: left parenthesis, 2 + 4 i, right parenthesis, minus, left parenthesis, 4 minus 2 i, right parenthesis, =, left parenthesis, negative 2 + 6 i, right parenthesis. Line 7: left parenthesis, 2 + 4 i, right parenthesis, asterisk, left parenthesis, 4 minus 2 i, right parenthesis, =, left parenthesis, 16 + 12 i, right parenthesi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5992" y="1630517"/>
            <a:ext cx="7712017" cy="3016616"/>
          </a:xfrm>
          <a:prstGeom prst="rect">
            <a:avLst/>
          </a:prstGeom>
        </p:spPr>
      </p:pic>
    </p:spTree>
    <p:extLst>
      <p:ext uri="{BB962C8B-B14F-4D97-AF65-F5344CB8AC3E}">
        <p14:creationId xmlns:p14="http://schemas.microsoft.com/office/powerpoint/2010/main" val="323073231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ltLang="en-US" dirty="0" smtClean="0"/>
              <a:t>10.14 Time </a:t>
            </a:r>
            <a:r>
              <a:rPr lang="en-US" altLang="en-US" dirty="0"/>
              <a:t>Class Case Study: Extension </a:t>
            </a:r>
            <a:r>
              <a:rPr lang="en-US" altLang="en-US" dirty="0" smtClean="0"/>
              <a:t>Methods </a:t>
            </a:r>
            <a:r>
              <a:rPr lang="en-US" altLang="en-US" sz="2000" b="0" dirty="0" smtClean="0"/>
              <a:t>(1 of 6)</a:t>
            </a:r>
            <a:endParaRPr lang="en-US" sz="2000" b="0" dirty="0"/>
          </a:p>
        </p:txBody>
      </p:sp>
      <p:sp>
        <p:nvSpPr>
          <p:cNvPr id="5" name="Text Placeholder 4"/>
          <p:cNvSpPr>
            <a:spLocks noGrp="1"/>
          </p:cNvSpPr>
          <p:nvPr>
            <p:ph type="body" idx="1"/>
          </p:nvPr>
        </p:nvSpPr>
        <p:spPr>
          <a:xfrm>
            <a:off x="457200" y="1600201"/>
            <a:ext cx="8229600" cy="3078480"/>
          </a:xfrm>
        </p:spPr>
        <p:txBody>
          <a:bodyPr/>
          <a:lstStyle/>
          <a:p>
            <a:r>
              <a:rPr lang="en-US" sz="2400" dirty="0">
                <a:latin typeface="+mn-lt"/>
              </a:rPr>
              <a:t>You can use </a:t>
            </a:r>
            <a:r>
              <a:rPr lang="en-US" sz="2400" b="1" dirty="0">
                <a:latin typeface="+mn-lt"/>
              </a:rPr>
              <a:t>extension methods</a:t>
            </a:r>
            <a:r>
              <a:rPr lang="en-US" sz="2400" dirty="0">
                <a:latin typeface="+mn-lt"/>
              </a:rPr>
              <a:t> to add functionality to an existing type without modifying the type’s source code</a:t>
            </a:r>
            <a:r>
              <a:rPr lang="en-US" sz="2400" dirty="0" smtClean="0">
                <a:latin typeface="+mn-lt"/>
              </a:rPr>
              <a:t>.</a:t>
            </a:r>
            <a:endParaRPr lang="en-US" sz="2400" dirty="0">
              <a:latin typeface="+mn-lt"/>
            </a:endParaRPr>
          </a:p>
          <a:p>
            <a:r>
              <a:rPr lang="en-US" sz="2400" dirty="0" smtClean="0">
                <a:latin typeface="+mn-lt"/>
              </a:rPr>
              <a:t>L</a:t>
            </a:r>
            <a:r>
              <a:rPr lang="en-US" sz="100" dirty="0" smtClean="0">
                <a:latin typeface="+mn-lt"/>
              </a:rPr>
              <a:t> </a:t>
            </a:r>
            <a:r>
              <a:rPr lang="en-US" sz="2400" dirty="0" smtClean="0">
                <a:latin typeface="+mn-lt"/>
              </a:rPr>
              <a:t>I</a:t>
            </a:r>
            <a:r>
              <a:rPr lang="en-US" sz="100" dirty="0" smtClean="0">
                <a:latin typeface="+mn-lt"/>
              </a:rPr>
              <a:t> </a:t>
            </a:r>
            <a:r>
              <a:rPr lang="en-US" sz="2400" dirty="0" smtClean="0">
                <a:latin typeface="+mn-lt"/>
              </a:rPr>
              <a:t>N</a:t>
            </a:r>
            <a:r>
              <a:rPr lang="en-US" sz="100" dirty="0" smtClean="0">
                <a:latin typeface="+mn-lt"/>
              </a:rPr>
              <a:t> </a:t>
            </a:r>
            <a:r>
              <a:rPr lang="en-US" sz="2400" dirty="0" smtClean="0">
                <a:latin typeface="+mn-lt"/>
              </a:rPr>
              <a:t>Q’s </a:t>
            </a:r>
            <a:r>
              <a:rPr lang="en-US" sz="2400" dirty="0">
                <a:latin typeface="+mn-lt"/>
              </a:rPr>
              <a:t>capabilities are implemented as extension methods</a:t>
            </a:r>
            <a:r>
              <a:rPr lang="en-US" sz="2400" dirty="0" smtClean="0">
                <a:latin typeface="+mn-lt"/>
              </a:rPr>
              <a:t>.</a:t>
            </a:r>
            <a:endParaRPr lang="en-US" sz="2400" dirty="0">
              <a:latin typeface="+mn-lt"/>
            </a:endParaRPr>
          </a:p>
          <a:p>
            <a:r>
              <a:rPr lang="en-US" sz="2400" dirty="0" smtClean="0">
                <a:latin typeface="+mn-lt"/>
              </a:rPr>
              <a:t>Figure 10.16 </a:t>
            </a:r>
            <a:r>
              <a:rPr lang="en-US" sz="2400" dirty="0">
                <a:latin typeface="+mn-lt"/>
              </a:rPr>
              <a:t>uses extension methods to add two new methods to class </a:t>
            </a:r>
            <a:r>
              <a:rPr lang="en-US" sz="2400" dirty="0">
                <a:latin typeface="Consolas" panose="020B0609020204030204" pitchFamily="49" charset="0"/>
              </a:rPr>
              <a:t>Time2</a:t>
            </a:r>
            <a:r>
              <a:rPr lang="en-US" sz="2400" dirty="0">
                <a:latin typeface="+mn-lt"/>
              </a:rPr>
              <a:t> (Section 10.5)—</a:t>
            </a:r>
            <a:r>
              <a:rPr lang="en-US" sz="2400" dirty="0">
                <a:latin typeface="Consolas" panose="020B0609020204030204" pitchFamily="49" charset="0"/>
              </a:rPr>
              <a:t>DisplayTime</a:t>
            </a:r>
            <a:r>
              <a:rPr lang="en-US" sz="2400" dirty="0">
                <a:latin typeface="+mn-lt"/>
              </a:rPr>
              <a:t> and </a:t>
            </a:r>
            <a:r>
              <a:rPr lang="en-US" sz="2400" dirty="0">
                <a:latin typeface="Consolas" panose="020B0609020204030204" pitchFamily="49" charset="0"/>
              </a:rPr>
              <a:t>AddHours</a:t>
            </a:r>
            <a:r>
              <a:rPr lang="en-US" sz="2400" dirty="0">
                <a:latin typeface="+mn-lt"/>
              </a:rPr>
              <a:t>.</a:t>
            </a:r>
          </a:p>
        </p:txBody>
      </p:sp>
    </p:spTree>
    <p:extLst>
      <p:ext uri="{BB962C8B-B14F-4D97-AF65-F5344CB8AC3E}">
        <p14:creationId xmlns:p14="http://schemas.microsoft.com/office/powerpoint/2010/main" val="163493887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243840"/>
            <a:ext cx="8229600" cy="1066799"/>
          </a:xfrm>
        </p:spPr>
        <p:txBody>
          <a:bodyPr anchor="b"/>
          <a:lstStyle/>
          <a:p>
            <a:r>
              <a:rPr lang="en-US" dirty="0" smtClean="0"/>
              <a:t>Figure 10.16 Demonstrating Extension Methods </a:t>
            </a:r>
            <a:r>
              <a:rPr lang="en-US" sz="2000" b="0" dirty="0" smtClean="0"/>
              <a:t>(1 of 4)</a:t>
            </a:r>
            <a:endParaRPr lang="en-US" sz="2000" b="0" dirty="0"/>
          </a:p>
        </p:txBody>
      </p:sp>
      <p:pic>
        <p:nvPicPr>
          <p:cNvPr id="6" name="Picture 5" descr="Program code for demonstrating extension methods. Line 1: forward slash, forward slash, fig. 10.16, colon, time extensions test, period, c s. Line 2: forward slash, forward slash, demonstrating extension methods. Line 3: using system, semicolon. Line 4: blank. Line 5: class time extensions test. Line 6: left brace. Line 7, indented once: static void main, left parenthesis, right parenthesis. Line 8, indented once: left brace. Line 9, indented twice: v a r, my time = new time 2, left parenthesis, right parenthesis, semicolon, forward slash, forward slash, call time 2 constructor. Line 10, indented twice: my time, period, set time, left parenthesis, 11, comma, 34, comma, 15, right parenthesis, semicolon, forward slash, forward slash, set the time to 11: 34: 15. Line 11: blank. Line 12, indented twice: forward slash, forward slash, test the display time extension method. Line 13, indented twice: console, period, write, left parenthesis, open quotes, use the display time extension method, colon, close quotes, right parenthesis, semicolon. Line 14, indented twice: my time, period, display time, left parenthesis, right parenthesis, semicolon. Line 15: blank. Line 16, indented twice: forward slash, forward slash, test the add hours, extension method. Line 17, indented twice: console, period, write, left parenthesis, open quotes, add 5 hours with the add hours, extension method, colon, close quotes, right parenthesis, semicolon. Line 18, indented twice: v a r, time added = my time, period, add hours, left parenthesis, 5, right parenthesis, semicolon, forward slash, forward slash, add five hours. Line 19, indented twice: time added, period, display time, left parenthesis, right parenthesis, semicolon, forward slash, forward slash, display the new time 2 object."/>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4169" y="1698085"/>
            <a:ext cx="7635660" cy="3947689"/>
          </a:xfrm>
          <a:prstGeom prst="rect">
            <a:avLst/>
          </a:prstGeom>
        </p:spPr>
      </p:pic>
    </p:spTree>
    <p:extLst>
      <p:ext uri="{BB962C8B-B14F-4D97-AF65-F5344CB8AC3E}">
        <p14:creationId xmlns:p14="http://schemas.microsoft.com/office/powerpoint/2010/main" val="138006274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43840"/>
            <a:ext cx="8229600" cy="1066799"/>
          </a:xfrm>
        </p:spPr>
        <p:txBody>
          <a:bodyPr anchor="b"/>
          <a:lstStyle/>
          <a:p>
            <a:r>
              <a:rPr lang="en-US" dirty="0"/>
              <a:t>Figure 10.16 Demonstrating Extension Methods</a:t>
            </a:r>
            <a:r>
              <a:rPr lang="en-US" dirty="0" smtClean="0"/>
              <a:t> </a:t>
            </a:r>
            <a:r>
              <a:rPr lang="en-US" sz="2000" b="0" dirty="0" smtClean="0"/>
              <a:t>(2 </a:t>
            </a:r>
            <a:r>
              <a:rPr lang="en-US" sz="2000" b="0" dirty="0"/>
              <a:t>of 4)</a:t>
            </a:r>
            <a:endParaRPr lang="en-US" dirty="0"/>
          </a:p>
        </p:txBody>
      </p:sp>
      <p:pic>
        <p:nvPicPr>
          <p:cNvPr id="4" name="Picture 3" descr="Line 20: blank. Line 21, indented twice: forward slash, forward slash, add hours and display the time in one statement. Line 22, indented twice: console, period, write, left parenthesis, open quotes, add 15 hours with the add hours, extension method, colon, close quotes, right parenthesis, semicolon. Line 23, indented twice: my time, period, add hours, left parenthesis, 15, right parenthesis, period, display time, left parenthesis, right parenthesis, semicolon, forward slash, forward slash, add hours and display time. Line 24: blank. Line 25, indented twice: forward slash, forward slash, use fully qualified extension-method name to display the time. Line 26, indented twice: console, period, write, left parenthesis, open quotes, use fully qualified extension-method name, colon, close quotes, right parenthesis, semicolon. Line 27, indented twice: time extensions, period, display time, left parenthesis, my time, right parenthesis, semicolon. Line 28, indented once: right brace. Line 29: right brace. Line 30: blank."/>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0920" y="1730137"/>
            <a:ext cx="7642159" cy="2298492"/>
          </a:xfrm>
          <a:prstGeom prst="rect">
            <a:avLst/>
          </a:prstGeom>
        </p:spPr>
      </p:pic>
    </p:spTree>
    <p:extLst>
      <p:ext uri="{BB962C8B-B14F-4D97-AF65-F5344CB8AC3E}">
        <p14:creationId xmlns:p14="http://schemas.microsoft.com/office/powerpoint/2010/main" val="916726550"/>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43840"/>
            <a:ext cx="8229600" cy="1066799"/>
          </a:xfrm>
        </p:spPr>
        <p:txBody>
          <a:bodyPr anchor="b"/>
          <a:lstStyle/>
          <a:p>
            <a:r>
              <a:rPr lang="en-US" dirty="0"/>
              <a:t>Figure 10.16 Demonstrating Extension Methods</a:t>
            </a:r>
            <a:r>
              <a:rPr lang="en-US" dirty="0" smtClean="0"/>
              <a:t> </a:t>
            </a:r>
            <a:r>
              <a:rPr lang="en-US" sz="2000" b="0" dirty="0" smtClean="0"/>
              <a:t>(3 </a:t>
            </a:r>
            <a:r>
              <a:rPr lang="en-US" sz="2000" b="0" dirty="0"/>
              <a:t>of 4)</a:t>
            </a:r>
            <a:endParaRPr lang="en-US" dirty="0"/>
          </a:p>
        </p:txBody>
      </p:sp>
      <p:pic>
        <p:nvPicPr>
          <p:cNvPr id="4" name="Picture 3" descr="Line 31: forward slash, forward slash, extension-methods class. Line 32: static class time extensions. Line 33: left brace. Line 34, indented once: forward slash, forward slash, display the time 2 object in console. Line 35, indented once: public static void display time, left parenthesis, this time 2 a time, right parenthesis. Line 36, indented once: left brace. Line 37, indented twice: console, period, write line, left parenthesis, a time, period, to string, left parenthesis, right parenthesis, right parenthesis, semicolon. Line 38, indented once: right brace. Line 39: blank. Line 40, indented once: forward slash, forward slash, add the specified number of hours to the time. Line 41, indented once: forward slash, forward slash, and return a new time 2 object. Line 42, indented once: public static time2 add hours, left parenthesis, this time 2 a time, comma, i n t, hours, right parenthesis. Line 43, indented once: left brace. Line 44, indented twice: forward slash, forward slash, create a new time 2 object. Line 45, indented twice: v a r, new time, = new time 2, left parenthesis, right parenthesis, left brace. Line 46, indented three times: minute = a time, period, minute, comma, second = a time, period, second, right brace, semicolon. Line 47: blank. Line 48, indented twice: forward slash, forward slash, add the specified number of hours to the given time. Line 49, indented twice: new time, period, hour =, left parenthesis, a time, period, hour + hours, right parenthesis, % 24, semicolon. Line 50: blank. Line 51: return new time, semicolon, forward slash, forward slash, return the new time 2 object. Line 52, indented once: right brace. Line 53: right brac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8308" y="1671190"/>
            <a:ext cx="7087384" cy="4323185"/>
          </a:xfrm>
          <a:prstGeom prst="rect">
            <a:avLst/>
          </a:prstGeom>
        </p:spPr>
      </p:pic>
    </p:spTree>
    <p:extLst>
      <p:ext uri="{BB962C8B-B14F-4D97-AF65-F5344CB8AC3E}">
        <p14:creationId xmlns:p14="http://schemas.microsoft.com/office/powerpoint/2010/main" val="134162115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43840"/>
            <a:ext cx="8229600" cy="1066799"/>
          </a:xfrm>
        </p:spPr>
        <p:txBody>
          <a:bodyPr anchor="b"/>
          <a:lstStyle/>
          <a:p>
            <a:r>
              <a:rPr lang="en-US" dirty="0"/>
              <a:t>Figure 10.16 Demonstrating Extension Methods</a:t>
            </a:r>
            <a:r>
              <a:rPr lang="en-US" dirty="0" smtClean="0"/>
              <a:t> </a:t>
            </a:r>
            <a:r>
              <a:rPr lang="en-US" sz="2000" b="0" dirty="0" smtClean="0"/>
              <a:t>(4 </a:t>
            </a:r>
            <a:r>
              <a:rPr lang="en-US" sz="2000" b="0" dirty="0"/>
              <a:t>of 4</a:t>
            </a:r>
            <a:r>
              <a:rPr lang="en-US" sz="2000" b="0" dirty="0" smtClean="0"/>
              <a:t>)</a:t>
            </a:r>
            <a:endParaRPr lang="en-US" dirty="0"/>
          </a:p>
        </p:txBody>
      </p:sp>
      <p:pic>
        <p:nvPicPr>
          <p:cNvPr id="5" name="Picture 4" descr="The output for demonstrating extension methods. Line 1: use the display time extension method: 11:34:15 a m. Line 2: add 5 hours with the add hours, extension method: 4:34:15 p m. Line 3: add 15 hours with the add hours, extension method, colon, 2:34:15 a m. Line 4: use fully qualified extension-method name, colon, 11:34:15 a m."/>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5991" y="1998319"/>
            <a:ext cx="7712017" cy="1160738"/>
          </a:xfrm>
          <a:prstGeom prst="rect">
            <a:avLst/>
          </a:prstGeom>
        </p:spPr>
      </p:pic>
    </p:spTree>
    <p:extLst>
      <p:ext uri="{BB962C8B-B14F-4D97-AF65-F5344CB8AC3E}">
        <p14:creationId xmlns:p14="http://schemas.microsoft.com/office/powerpoint/2010/main" val="41801664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10.2 Time </a:t>
            </a:r>
            <a:r>
              <a:rPr lang="en-US" dirty="0"/>
              <a:t>Class Case Study </a:t>
            </a:r>
            <a:r>
              <a:rPr lang="en-US" sz="2000" b="0" dirty="0" smtClean="0"/>
              <a:t>(2 </a:t>
            </a:r>
            <a:r>
              <a:rPr lang="en-US" sz="2000" b="0" dirty="0"/>
              <a:t>of </a:t>
            </a:r>
            <a:r>
              <a:rPr lang="en-US" sz="2000" b="0" dirty="0" smtClean="0"/>
              <a:t>8)</a:t>
            </a:r>
            <a:endParaRPr lang="en-US" dirty="0"/>
          </a:p>
        </p:txBody>
      </p:sp>
      <p:sp>
        <p:nvSpPr>
          <p:cNvPr id="3" name="Text Placeholder 2"/>
          <p:cNvSpPr>
            <a:spLocks noGrp="1"/>
          </p:cNvSpPr>
          <p:nvPr>
            <p:ph type="body" idx="1"/>
          </p:nvPr>
        </p:nvSpPr>
        <p:spPr>
          <a:xfrm>
            <a:off x="457200" y="1600200"/>
            <a:ext cx="8229600" cy="4709160"/>
          </a:xfrm>
        </p:spPr>
        <p:txBody>
          <a:bodyPr/>
          <a:lstStyle/>
          <a:p>
            <a:pPr marL="0" indent="0">
              <a:buNone/>
            </a:pPr>
            <a:r>
              <a:rPr lang="en-US" sz="2400" b="1" dirty="0" smtClean="0">
                <a:latin typeface="+mn-lt"/>
              </a:rPr>
              <a:t>Method SetTime and Throwing Exceptions</a:t>
            </a:r>
          </a:p>
          <a:p>
            <a:r>
              <a:rPr lang="en-US" sz="2400" dirty="0" smtClean="0">
                <a:latin typeface="+mn-lt"/>
              </a:rPr>
              <a:t>Method </a:t>
            </a:r>
            <a:r>
              <a:rPr lang="en-US" sz="2400" dirty="0">
                <a:latin typeface="Consolas" panose="020B0609020204030204" pitchFamily="49" charset="0"/>
              </a:rPr>
              <a:t>SetTime</a:t>
            </a:r>
            <a:r>
              <a:rPr lang="en-US" sz="2400" dirty="0">
                <a:latin typeface="+mn-lt"/>
              </a:rPr>
              <a:t> is a </a:t>
            </a:r>
            <a:r>
              <a:rPr lang="en-US" sz="2400" dirty="0">
                <a:latin typeface="Consolas" panose="020B0609020204030204" pitchFamily="49" charset="0"/>
              </a:rPr>
              <a:t>public</a:t>
            </a:r>
            <a:r>
              <a:rPr lang="en-US" sz="2400" dirty="0">
                <a:latin typeface="+mn-lt"/>
              </a:rPr>
              <a:t> method that declares three </a:t>
            </a:r>
            <a:r>
              <a:rPr lang="en-US" sz="2400" dirty="0">
                <a:latin typeface="Consolas" panose="020B0609020204030204" pitchFamily="49" charset="0"/>
              </a:rPr>
              <a:t>int</a:t>
            </a:r>
            <a:r>
              <a:rPr lang="en-US" sz="2400" dirty="0">
                <a:latin typeface="+mn-lt"/>
              </a:rPr>
              <a:t> parameters and uses them to set the time</a:t>
            </a:r>
            <a:r>
              <a:rPr lang="en-US" sz="2400" dirty="0" smtClean="0">
                <a:latin typeface="+mn-lt"/>
              </a:rPr>
              <a:t>.</a:t>
            </a:r>
            <a:endParaRPr lang="en-US" sz="2400" dirty="0">
              <a:latin typeface="+mn-lt"/>
            </a:endParaRPr>
          </a:p>
          <a:p>
            <a:r>
              <a:rPr lang="en-US" sz="2400" dirty="0">
                <a:latin typeface="+mn-lt"/>
              </a:rPr>
              <a:t>Lines 16–17 test each argument to determine whether the value is out of range. If not, lines 22–24 assign values to the propertoes</a:t>
            </a:r>
            <a:r>
              <a:rPr lang="en-US" sz="2400" dirty="0" smtClean="0">
                <a:latin typeface="+mn-lt"/>
              </a:rPr>
              <a:t>.</a:t>
            </a:r>
            <a:endParaRPr lang="en-US" sz="2400" dirty="0">
              <a:latin typeface="+mn-lt"/>
            </a:endParaRPr>
          </a:p>
          <a:p>
            <a:r>
              <a:rPr lang="en-US" sz="2400" dirty="0">
                <a:latin typeface="+mn-lt"/>
              </a:rPr>
              <a:t>The hour value must be greater than or equal to 0 and less than 24, because universal-time format represents hours as integers from 0 to 23 (e.g., 1 </a:t>
            </a:r>
            <a:r>
              <a:rPr lang="en-US" sz="2400" dirty="0" smtClean="0">
                <a:latin typeface="+mn-lt"/>
              </a:rPr>
              <a:t>P</a:t>
            </a:r>
            <a:r>
              <a:rPr lang="en-US" sz="100" dirty="0" smtClean="0">
                <a:latin typeface="+mn-lt"/>
              </a:rPr>
              <a:t> </a:t>
            </a:r>
            <a:r>
              <a:rPr lang="en-US" sz="2400" dirty="0" smtClean="0">
                <a:latin typeface="+mn-lt"/>
              </a:rPr>
              <a:t>M </a:t>
            </a:r>
            <a:r>
              <a:rPr lang="en-US" sz="2400" dirty="0">
                <a:latin typeface="+mn-lt"/>
              </a:rPr>
              <a:t>is hour 13 and 11 </a:t>
            </a:r>
            <a:r>
              <a:rPr lang="en-US" sz="2400" dirty="0" smtClean="0">
                <a:latin typeface="+mn-lt"/>
              </a:rPr>
              <a:t>P</a:t>
            </a:r>
            <a:r>
              <a:rPr lang="en-US" sz="100" dirty="0" smtClean="0">
                <a:latin typeface="+mn-lt"/>
              </a:rPr>
              <a:t> </a:t>
            </a:r>
            <a:r>
              <a:rPr lang="en-US" sz="2400" dirty="0" smtClean="0">
                <a:latin typeface="+mn-lt"/>
              </a:rPr>
              <a:t>M </a:t>
            </a:r>
            <a:r>
              <a:rPr lang="en-US" sz="2400" dirty="0">
                <a:latin typeface="+mn-lt"/>
              </a:rPr>
              <a:t>is hour 23; midnight is hour 0 and noon is hour 12</a:t>
            </a:r>
            <a:r>
              <a:rPr lang="en-US" sz="2400" dirty="0" smtClean="0">
                <a:latin typeface="+mn-lt"/>
              </a:rPr>
              <a:t>).</a:t>
            </a:r>
            <a:endParaRPr lang="en-US" sz="2400" dirty="0">
              <a:latin typeface="+mn-lt"/>
            </a:endParaRPr>
          </a:p>
        </p:txBody>
      </p:sp>
    </p:spTree>
    <p:extLst>
      <p:ext uri="{BB962C8B-B14F-4D97-AF65-F5344CB8AC3E}">
        <p14:creationId xmlns:p14="http://schemas.microsoft.com/office/powerpoint/2010/main" val="347743681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ltLang="en-US" dirty="0" smtClean="0"/>
              <a:t>10.14 Time </a:t>
            </a:r>
            <a:r>
              <a:rPr lang="en-US" altLang="en-US" dirty="0"/>
              <a:t>Class Case Study: Extension Methods </a:t>
            </a:r>
            <a:r>
              <a:rPr lang="en-US" altLang="en-US" sz="2000" b="0" dirty="0" smtClean="0"/>
              <a:t>(2 </a:t>
            </a:r>
            <a:r>
              <a:rPr lang="en-US" altLang="en-US" sz="2000" b="0" dirty="0"/>
              <a:t>of 6)</a:t>
            </a:r>
            <a:endParaRPr lang="en-US" dirty="0"/>
          </a:p>
        </p:txBody>
      </p:sp>
      <p:sp>
        <p:nvSpPr>
          <p:cNvPr id="5" name="Text Placeholder 4"/>
          <p:cNvSpPr>
            <a:spLocks noGrp="1"/>
          </p:cNvSpPr>
          <p:nvPr>
            <p:ph type="body" idx="1"/>
          </p:nvPr>
        </p:nvSpPr>
        <p:spPr/>
        <p:txBody>
          <a:bodyPr/>
          <a:lstStyle/>
          <a:p>
            <a:r>
              <a:rPr lang="en-US" altLang="en-US" sz="2400" dirty="0">
                <a:latin typeface="+mn-lt"/>
              </a:rPr>
              <a:t>The </a:t>
            </a:r>
            <a:r>
              <a:rPr lang="en-US" altLang="en-US" sz="2400" dirty="0">
                <a:latin typeface="Consolas" panose="020B0609020204030204" pitchFamily="49" charset="0"/>
              </a:rPr>
              <a:t>this</a:t>
            </a:r>
            <a:r>
              <a:rPr lang="en-US" altLang="en-US" sz="2400" dirty="0">
                <a:latin typeface="+mn-lt"/>
              </a:rPr>
              <a:t> keyword before a method’s first parameter notifies the compiler that the method extends an existing class.</a:t>
            </a:r>
          </a:p>
          <a:p>
            <a:r>
              <a:rPr lang="en-US" sz="2400" dirty="0">
                <a:latin typeface="+mn-lt"/>
              </a:rPr>
              <a:t>The type of the first parameter specifies the type of object on which you can call the extension method.</a:t>
            </a:r>
          </a:p>
          <a:p>
            <a:r>
              <a:rPr lang="en-US" sz="2400" dirty="0">
                <a:latin typeface="+mn-lt"/>
              </a:rPr>
              <a:t>Extension methods must be defined as </a:t>
            </a:r>
            <a:r>
              <a:rPr lang="en-US" sz="2400" dirty="0">
                <a:latin typeface="Consolas" panose="020B0609020204030204" pitchFamily="49" charset="0"/>
              </a:rPr>
              <a:t>static</a:t>
            </a:r>
            <a:r>
              <a:rPr lang="en-US" sz="2400" dirty="0">
                <a:latin typeface="+mn-lt"/>
              </a:rPr>
              <a:t> methods in a </a:t>
            </a:r>
            <a:r>
              <a:rPr lang="en-US" sz="2400" dirty="0">
                <a:latin typeface="Consolas" panose="020B0609020204030204" pitchFamily="49" charset="0"/>
              </a:rPr>
              <a:t>static</a:t>
            </a:r>
            <a:r>
              <a:rPr lang="en-US" sz="2400" dirty="0">
                <a:latin typeface="+mn-lt"/>
              </a:rPr>
              <a:t> class.</a:t>
            </a:r>
          </a:p>
          <a:p>
            <a:r>
              <a:rPr lang="en-US" sz="2400" dirty="0">
                <a:latin typeface="+mn-lt"/>
              </a:rPr>
              <a:t>A </a:t>
            </a:r>
            <a:r>
              <a:rPr lang="en-US" sz="2400" dirty="0">
                <a:latin typeface="Consolas" panose="020B0609020204030204" pitchFamily="49" charset="0"/>
              </a:rPr>
              <a:t>static</a:t>
            </a:r>
            <a:r>
              <a:rPr lang="en-US" sz="2400" dirty="0">
                <a:latin typeface="+mn-lt"/>
              </a:rPr>
              <a:t> class can contain only </a:t>
            </a:r>
            <a:r>
              <a:rPr lang="en-US" sz="2400" dirty="0">
                <a:latin typeface="Consolas" panose="020B0609020204030204" pitchFamily="49" charset="0"/>
              </a:rPr>
              <a:t>static</a:t>
            </a:r>
            <a:r>
              <a:rPr lang="en-US" sz="2400" dirty="0">
                <a:latin typeface="+mn-lt"/>
              </a:rPr>
              <a:t> members and cannot be instantiated.</a:t>
            </a:r>
          </a:p>
        </p:txBody>
      </p:sp>
    </p:spTree>
    <p:extLst>
      <p:ext uri="{BB962C8B-B14F-4D97-AF65-F5344CB8AC3E}">
        <p14:creationId xmlns:p14="http://schemas.microsoft.com/office/powerpoint/2010/main" val="4196390710"/>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smtClean="0"/>
              <a:t>10.14 Time </a:t>
            </a:r>
            <a:r>
              <a:rPr lang="en-US" altLang="en-US" dirty="0"/>
              <a:t>Class Case Study: Extension Methods </a:t>
            </a:r>
            <a:r>
              <a:rPr lang="en-US" altLang="en-US" sz="2000" b="0" dirty="0" smtClean="0"/>
              <a:t>(3 </a:t>
            </a:r>
            <a:r>
              <a:rPr lang="en-US" altLang="en-US" sz="2000" b="0" dirty="0"/>
              <a:t>of 6)</a:t>
            </a:r>
            <a:endParaRPr lang="en-US" dirty="0"/>
          </a:p>
        </p:txBody>
      </p:sp>
      <p:sp>
        <p:nvSpPr>
          <p:cNvPr id="3" name="Text Placeholder 2"/>
          <p:cNvSpPr>
            <a:spLocks noGrp="1"/>
          </p:cNvSpPr>
          <p:nvPr>
            <p:ph type="body" idx="1"/>
          </p:nvPr>
        </p:nvSpPr>
        <p:spPr/>
        <p:txBody>
          <a:bodyPr/>
          <a:lstStyle/>
          <a:p>
            <a:r>
              <a:rPr lang="en-US" sz="2400" dirty="0">
                <a:latin typeface="+mn-lt"/>
              </a:rPr>
              <a:t>When you call an extension method, you do not provide an argument for the first parameter.</a:t>
            </a:r>
          </a:p>
          <a:p>
            <a:r>
              <a:rPr lang="en-US" sz="2400" dirty="0">
                <a:latin typeface="+mn-lt"/>
              </a:rPr>
              <a:t>The compiler implicitly passes the object that calls the method as the extension method’s first argument</a:t>
            </a:r>
            <a:r>
              <a:rPr lang="en-US" sz="2400" dirty="0" smtClean="0">
                <a:latin typeface="+mn-lt"/>
              </a:rPr>
              <a:t>.</a:t>
            </a:r>
            <a:endParaRPr lang="en-US" sz="2400" dirty="0">
              <a:latin typeface="+mn-lt"/>
            </a:endParaRPr>
          </a:p>
          <a:p>
            <a:r>
              <a:rPr lang="en-US" sz="2400" dirty="0">
                <a:latin typeface="+mn-lt"/>
              </a:rPr>
              <a:t>This allows you to call the extension method as if it were an instance method</a:t>
            </a:r>
            <a:r>
              <a:rPr lang="en-US" sz="2400" dirty="0" smtClean="0">
                <a:latin typeface="+mn-lt"/>
              </a:rPr>
              <a:t>.</a:t>
            </a:r>
            <a:endParaRPr lang="en-US" sz="2400" dirty="0">
              <a:latin typeface="+mn-lt"/>
            </a:endParaRPr>
          </a:p>
          <a:p>
            <a:r>
              <a:rPr lang="en-US" sz="2400" b="1" dirty="0">
                <a:latin typeface="+mn-lt"/>
              </a:rPr>
              <a:t>IntelliSense</a:t>
            </a:r>
            <a:r>
              <a:rPr lang="en-US" sz="2400" dirty="0">
                <a:latin typeface="+mn-lt"/>
              </a:rPr>
              <a:t> displays extension methods with the class’s instance methods and identifies them with a similar icon that also has a down arrow.</a:t>
            </a:r>
          </a:p>
        </p:txBody>
      </p:sp>
    </p:spTree>
    <p:extLst>
      <p:ext uri="{BB962C8B-B14F-4D97-AF65-F5344CB8AC3E}">
        <p14:creationId xmlns:p14="http://schemas.microsoft.com/office/powerpoint/2010/main" val="182720472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smtClean="0"/>
              <a:t>10.14 Time </a:t>
            </a:r>
            <a:r>
              <a:rPr lang="en-US" altLang="en-US" dirty="0"/>
              <a:t>Class Case Study: Extension Methods </a:t>
            </a:r>
            <a:r>
              <a:rPr lang="en-US" altLang="en-US" sz="2000" b="0" dirty="0" smtClean="0"/>
              <a:t>(4 </a:t>
            </a:r>
            <a:r>
              <a:rPr lang="en-US" altLang="en-US" sz="2000" b="0" dirty="0"/>
              <a:t>of 6)</a:t>
            </a:r>
            <a:endParaRPr lang="en-US" dirty="0"/>
          </a:p>
        </p:txBody>
      </p:sp>
      <p:sp>
        <p:nvSpPr>
          <p:cNvPr id="3" name="Text Placeholder 2"/>
          <p:cNvSpPr>
            <a:spLocks noGrp="1"/>
          </p:cNvSpPr>
          <p:nvPr>
            <p:ph type="body" idx="1"/>
          </p:nvPr>
        </p:nvSpPr>
        <p:spPr/>
        <p:txBody>
          <a:bodyPr/>
          <a:lstStyle/>
          <a:p>
            <a:r>
              <a:rPr lang="en-US" sz="2400" dirty="0">
                <a:latin typeface="+mn-lt"/>
              </a:rPr>
              <a:t>Line 23 uses both extension methods (</a:t>
            </a:r>
            <a:r>
              <a:rPr lang="en-US" sz="2400" dirty="0">
                <a:latin typeface="Consolas" panose="020B0609020204030204" pitchFamily="49" charset="0"/>
              </a:rPr>
              <a:t>DisplayTime</a:t>
            </a:r>
            <a:r>
              <a:rPr lang="en-US" sz="2400" dirty="0">
                <a:latin typeface="+mn-lt"/>
              </a:rPr>
              <a:t> and </a:t>
            </a:r>
            <a:r>
              <a:rPr lang="en-US" sz="2400" dirty="0">
                <a:latin typeface="Consolas" panose="020B0609020204030204" pitchFamily="49" charset="0"/>
              </a:rPr>
              <a:t>AddHours</a:t>
            </a:r>
            <a:r>
              <a:rPr lang="en-US" sz="2400" dirty="0">
                <a:latin typeface="+mn-lt"/>
              </a:rPr>
              <a:t>) in a single statement to add 15 hours to the original </a:t>
            </a:r>
            <a:r>
              <a:rPr lang="en-US" sz="2400" dirty="0">
                <a:latin typeface="Consolas" panose="020B0609020204030204" pitchFamily="49" charset="0"/>
              </a:rPr>
              <a:t>myTime</a:t>
            </a:r>
            <a:r>
              <a:rPr lang="en-US" sz="2400" dirty="0">
                <a:latin typeface="+mn-lt"/>
              </a:rPr>
              <a:t> and display the result in the console</a:t>
            </a:r>
            <a:r>
              <a:rPr lang="en-US" sz="2400" dirty="0" smtClean="0">
                <a:latin typeface="+mn-lt"/>
              </a:rPr>
              <a:t>.</a:t>
            </a:r>
            <a:endParaRPr lang="en-US" sz="2400" dirty="0">
              <a:latin typeface="+mn-lt"/>
            </a:endParaRPr>
          </a:p>
          <a:p>
            <a:r>
              <a:rPr lang="en-US" sz="2400" dirty="0">
                <a:latin typeface="+mn-lt"/>
              </a:rPr>
              <a:t>Multiple method calls in the same statement are known as </a:t>
            </a:r>
            <a:r>
              <a:rPr lang="en-US" sz="2400" b="1" dirty="0">
                <a:latin typeface="+mn-lt"/>
              </a:rPr>
              <a:t>cascaded method calls</a:t>
            </a:r>
            <a:r>
              <a:rPr lang="en-US" sz="2400" dirty="0" smtClean="0">
                <a:latin typeface="+mn-lt"/>
              </a:rPr>
              <a:t>.</a:t>
            </a:r>
            <a:endParaRPr lang="en-US" sz="2400" dirty="0">
              <a:latin typeface="+mn-lt"/>
            </a:endParaRPr>
          </a:p>
          <a:p>
            <a:r>
              <a:rPr lang="en-US" sz="2400" dirty="0">
                <a:latin typeface="+mn-lt"/>
              </a:rPr>
              <a:t>When a method returns an object, you can follow the method call with a member access operator </a:t>
            </a:r>
            <a:r>
              <a:rPr lang="en-US" sz="2400" dirty="0" smtClean="0">
                <a:latin typeface="+mn-lt"/>
              </a:rPr>
              <a:t>(·) </a:t>
            </a:r>
            <a:r>
              <a:rPr lang="en-US" sz="2400" dirty="0">
                <a:latin typeface="+mn-lt"/>
              </a:rPr>
              <a:t>then call a method on the object that was returned. </a:t>
            </a:r>
          </a:p>
          <a:p>
            <a:r>
              <a:rPr lang="en-US" sz="2400" dirty="0">
                <a:latin typeface="+mn-lt"/>
              </a:rPr>
              <a:t>The methods are called from left to right.</a:t>
            </a:r>
          </a:p>
        </p:txBody>
      </p:sp>
    </p:spTree>
    <p:extLst>
      <p:ext uri="{BB962C8B-B14F-4D97-AF65-F5344CB8AC3E}">
        <p14:creationId xmlns:p14="http://schemas.microsoft.com/office/powerpoint/2010/main" val="201581029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smtClean="0"/>
              <a:t>10.14 Time </a:t>
            </a:r>
            <a:r>
              <a:rPr lang="en-US" altLang="en-US" dirty="0"/>
              <a:t>Class Case Study: Extension Methods </a:t>
            </a:r>
            <a:r>
              <a:rPr lang="en-US" altLang="en-US" sz="2000" b="0" dirty="0" smtClean="0"/>
              <a:t>(5 </a:t>
            </a:r>
            <a:r>
              <a:rPr lang="en-US" altLang="en-US" sz="2000" b="0" dirty="0"/>
              <a:t>of 6)</a:t>
            </a:r>
            <a:endParaRPr lang="en-US" dirty="0"/>
          </a:p>
        </p:txBody>
      </p:sp>
      <p:sp>
        <p:nvSpPr>
          <p:cNvPr id="3" name="Text Placeholder 2"/>
          <p:cNvSpPr>
            <a:spLocks noGrp="1"/>
          </p:cNvSpPr>
          <p:nvPr>
            <p:ph type="body" idx="1"/>
          </p:nvPr>
        </p:nvSpPr>
        <p:spPr>
          <a:xfrm>
            <a:off x="457200" y="1600201"/>
            <a:ext cx="8229600" cy="3261360"/>
          </a:xfrm>
        </p:spPr>
        <p:txBody>
          <a:bodyPr/>
          <a:lstStyle/>
          <a:p>
            <a:r>
              <a:rPr lang="en-US" sz="2400" dirty="0">
                <a:latin typeface="+mn-lt"/>
              </a:rPr>
              <a:t>You can call an extension method via its fully qualified name by using the name of the class in which the extension method is defined </a:t>
            </a:r>
            <a:r>
              <a:rPr lang="en-US" sz="2400" dirty="0" smtClean="0">
                <a:latin typeface="+mn-lt"/>
              </a:rPr>
              <a:t>(TimeExtensions</a:t>
            </a:r>
            <a:r>
              <a:rPr lang="en-US" sz="2400" dirty="0">
                <a:latin typeface="+mn-lt"/>
              </a:rPr>
              <a:t>), followed by the member access operator </a:t>
            </a:r>
            <a:r>
              <a:rPr lang="en-US" sz="2400" dirty="0" smtClean="0">
                <a:latin typeface="+mn-lt"/>
              </a:rPr>
              <a:t>(·), </a:t>
            </a:r>
            <a:r>
              <a:rPr lang="en-US" sz="2400" dirty="0">
                <a:latin typeface="+mn-lt"/>
              </a:rPr>
              <a:t>the method name (DisplayTime) and its argument list</a:t>
            </a:r>
            <a:r>
              <a:rPr lang="en-US" sz="2400" dirty="0" smtClean="0">
                <a:latin typeface="+mn-lt"/>
              </a:rPr>
              <a:t>.</a:t>
            </a:r>
            <a:endParaRPr lang="en-US" sz="2400" dirty="0">
              <a:latin typeface="+mn-lt"/>
            </a:endParaRPr>
          </a:p>
          <a:p>
            <a:r>
              <a:rPr lang="en-US" sz="2400" dirty="0">
                <a:latin typeface="+mn-lt"/>
              </a:rPr>
              <a:t>When using the fully qualified method name, you must specify an argument for extension method’s first parameter.</a:t>
            </a:r>
          </a:p>
        </p:txBody>
      </p:sp>
    </p:spTree>
    <p:extLst>
      <p:ext uri="{BB962C8B-B14F-4D97-AF65-F5344CB8AC3E}">
        <p14:creationId xmlns:p14="http://schemas.microsoft.com/office/powerpoint/2010/main" val="6519288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smtClean="0"/>
              <a:t>10.14 Time </a:t>
            </a:r>
            <a:r>
              <a:rPr lang="en-US" altLang="en-US" dirty="0"/>
              <a:t>Class Case Study: Extension Methods </a:t>
            </a:r>
            <a:r>
              <a:rPr lang="en-US" altLang="en-US" sz="2000" b="0" dirty="0" smtClean="0"/>
              <a:t>(6 </a:t>
            </a:r>
            <a:r>
              <a:rPr lang="en-US" altLang="en-US" sz="2000" b="0" dirty="0"/>
              <a:t>of 6)</a:t>
            </a:r>
            <a:endParaRPr lang="en-US" dirty="0"/>
          </a:p>
        </p:txBody>
      </p:sp>
      <p:sp>
        <p:nvSpPr>
          <p:cNvPr id="3" name="Text Placeholder 2"/>
          <p:cNvSpPr>
            <a:spLocks noGrp="1"/>
          </p:cNvSpPr>
          <p:nvPr>
            <p:ph type="body" idx="1"/>
          </p:nvPr>
        </p:nvSpPr>
        <p:spPr>
          <a:xfrm>
            <a:off x="457200" y="1600201"/>
            <a:ext cx="8229600" cy="3352800"/>
          </a:xfrm>
        </p:spPr>
        <p:txBody>
          <a:bodyPr/>
          <a:lstStyle/>
          <a:p>
            <a:r>
              <a:rPr lang="en-US" sz="2400" dirty="0">
                <a:latin typeface="+mn-lt"/>
              </a:rPr>
              <a:t>If a type for which you declare an extension method already defines an instance method with the same name and a compatible signature, the instance method will shadow (i.e</a:t>
            </a:r>
            <a:r>
              <a:rPr lang="en-US" sz="2400" dirty="0" smtClean="0">
                <a:latin typeface="+mn-lt"/>
              </a:rPr>
              <a:t>., hide</a:t>
            </a:r>
            <a:r>
              <a:rPr lang="en-US" sz="2400" dirty="0">
                <a:latin typeface="+mn-lt"/>
              </a:rPr>
              <a:t>) the extension method</a:t>
            </a:r>
            <a:r>
              <a:rPr lang="en-US" sz="2400" dirty="0" smtClean="0">
                <a:latin typeface="+mn-lt"/>
              </a:rPr>
              <a:t>.</a:t>
            </a:r>
            <a:endParaRPr lang="en-US" sz="2400" dirty="0">
              <a:latin typeface="+mn-lt"/>
            </a:endParaRPr>
          </a:p>
          <a:p>
            <a:r>
              <a:rPr lang="en-US" sz="2400" dirty="0">
                <a:latin typeface="+mn-lt"/>
              </a:rPr>
              <a:t>If a predefined type is later updated to include an instance method that shadows an extension method, the compiler does not report any errors and the extension method does not appear in </a:t>
            </a:r>
            <a:r>
              <a:rPr lang="en-US" sz="2400" b="1" dirty="0">
                <a:latin typeface="+mn-lt"/>
              </a:rPr>
              <a:t>IntelliSense</a:t>
            </a:r>
            <a:r>
              <a:rPr lang="en-US" sz="2400" dirty="0">
                <a:latin typeface="+mn-lt"/>
              </a:rPr>
              <a:t>.</a:t>
            </a:r>
          </a:p>
        </p:txBody>
      </p:sp>
    </p:spTree>
    <p:extLst>
      <p:ext uri="{BB962C8B-B14F-4D97-AF65-F5344CB8AC3E}">
        <p14:creationId xmlns:p14="http://schemas.microsoft.com/office/powerpoint/2010/main" val="82245347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lt2"/>
                </a:solidFill>
              </a:rPr>
              <a:t>Copyright</a:t>
            </a:r>
            <a:endParaRPr lang="en-US" dirty="0"/>
          </a:p>
        </p:txBody>
      </p:sp>
      <p:pic>
        <p:nvPicPr>
          <p:cNvPr id="4" name="Picture 2" descr="This work is protected by United States copyright laws and is provided solely for the use of instructors in teaching their courses and assessing student learning. Dissemination or sale of any part of this work (including on the world wide web) will destroy the integrity of the work and is not permitted. The work and materials from it should never be made available to students except by instructors using the accompanying text in their classes. All recipients of this work are expected to abide by these restrictions and to honor the intended pedagogical purposes and the needs of other instructors who rely on these materials."/>
          <p:cNvPicPr>
            <a:picLocks noChangeAspect="1" noChangeArrowheads="1"/>
          </p:cNvPicPr>
          <p:nvPr/>
        </p:nvPicPr>
        <p:blipFill>
          <a:blip r:embed="rId2"/>
          <a:srcRect/>
          <a:stretch>
            <a:fillRect/>
          </a:stretch>
        </p:blipFill>
        <p:spPr bwMode="auto">
          <a:xfrm>
            <a:off x="860425" y="2310096"/>
            <a:ext cx="7423150" cy="2438400"/>
          </a:xfrm>
          <a:prstGeom prst="rect">
            <a:avLst/>
          </a:prstGeom>
          <a:noFill/>
          <a:ln w="9525">
            <a:noFill/>
            <a:miter lim="800000"/>
            <a:headEnd/>
            <a:tailEnd/>
          </a:ln>
        </p:spPr>
      </p:pic>
    </p:spTree>
    <p:extLst>
      <p:ext uri="{BB962C8B-B14F-4D97-AF65-F5344CB8AC3E}">
        <p14:creationId xmlns:p14="http://schemas.microsoft.com/office/powerpoint/2010/main" val="72702367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10.2 Time Class Case Study </a:t>
            </a:r>
            <a:r>
              <a:rPr lang="en-US" sz="2000" b="0" dirty="0" smtClean="0"/>
              <a:t>(3 </a:t>
            </a:r>
            <a:r>
              <a:rPr lang="en-US" sz="2000" b="0" dirty="0"/>
              <a:t>of </a:t>
            </a:r>
            <a:r>
              <a:rPr lang="en-US" sz="2000" b="0" dirty="0" smtClean="0"/>
              <a:t>8)</a:t>
            </a:r>
            <a:endParaRPr lang="en-US" dirty="0"/>
          </a:p>
        </p:txBody>
      </p:sp>
      <p:sp>
        <p:nvSpPr>
          <p:cNvPr id="3" name="Text Placeholder 2"/>
          <p:cNvSpPr>
            <a:spLocks noGrp="1"/>
          </p:cNvSpPr>
          <p:nvPr>
            <p:ph type="body" idx="1"/>
          </p:nvPr>
        </p:nvSpPr>
        <p:spPr/>
        <p:txBody>
          <a:bodyPr/>
          <a:lstStyle/>
          <a:p>
            <a:r>
              <a:rPr lang="en-US" altLang="en-US" sz="2400" dirty="0">
                <a:latin typeface="+mn-lt"/>
              </a:rPr>
              <a:t>Both minute and second values must be greater than or equal to 0 and less than 60. </a:t>
            </a:r>
          </a:p>
          <a:p>
            <a:r>
              <a:rPr lang="en-US" altLang="en-US" sz="2400" dirty="0">
                <a:latin typeface="+mn-lt"/>
              </a:rPr>
              <a:t>For values outside these ranges, </a:t>
            </a:r>
            <a:r>
              <a:rPr lang="en-US" altLang="en-US" sz="2400" dirty="0">
                <a:latin typeface="Consolas" panose="020B0609020204030204" pitchFamily="49" charset="0"/>
              </a:rPr>
              <a:t>SetTime</a:t>
            </a:r>
            <a:r>
              <a:rPr lang="en-US" altLang="en-US" sz="2400" dirty="0">
                <a:latin typeface="+mn-lt"/>
              </a:rPr>
              <a:t> throws an </a:t>
            </a:r>
            <a:r>
              <a:rPr lang="en-US" altLang="en-US" sz="2400" dirty="0">
                <a:latin typeface="Consolas" panose="020B0609020204030204" pitchFamily="49" charset="0"/>
              </a:rPr>
              <a:t>ArgumentOutOfRangeException</a:t>
            </a:r>
            <a:r>
              <a:rPr lang="en-US" altLang="en-US" sz="2400" dirty="0">
                <a:latin typeface="+mn-lt"/>
              </a:rPr>
              <a:t>, which notifies the client code that an invalid argument was passed to the method.</a:t>
            </a:r>
          </a:p>
          <a:p>
            <a:r>
              <a:rPr lang="en-US" altLang="en-US" sz="2400" dirty="0">
                <a:latin typeface="+mn-lt"/>
              </a:rPr>
              <a:t>The </a:t>
            </a:r>
            <a:r>
              <a:rPr lang="en-US" altLang="en-US" sz="2400" dirty="0">
                <a:latin typeface="Consolas" panose="020B0609020204030204" pitchFamily="49" charset="0"/>
              </a:rPr>
              <a:t>throw</a:t>
            </a:r>
            <a:r>
              <a:rPr lang="en-US" altLang="en-US" sz="2400" dirty="0">
                <a:latin typeface="+mn-lt"/>
              </a:rPr>
              <a:t> statement creates a new object of type </a:t>
            </a:r>
            <a:r>
              <a:rPr lang="en-US" altLang="en-US" sz="2400" dirty="0">
                <a:latin typeface="Consolas" panose="020B0609020204030204" pitchFamily="49" charset="0"/>
              </a:rPr>
              <a:t>ArgumentOutOfRangeException</a:t>
            </a:r>
            <a:r>
              <a:rPr lang="en-US" altLang="en-US" sz="2400" dirty="0" smtClean="0">
                <a:latin typeface="+mn-lt"/>
              </a:rPr>
              <a:t>.</a:t>
            </a:r>
            <a:endParaRPr lang="en-US" altLang="en-US" sz="2400" dirty="0">
              <a:latin typeface="+mn-lt"/>
            </a:endParaRPr>
          </a:p>
          <a:p>
            <a:r>
              <a:rPr lang="en-US" altLang="en-US" sz="2400" dirty="0">
                <a:latin typeface="+mn-lt"/>
              </a:rPr>
              <a:t>The parentheses following the class name indicate a call to the </a:t>
            </a:r>
            <a:r>
              <a:rPr lang="en-US" altLang="en-US" sz="2400" dirty="0">
                <a:latin typeface="Consolas" panose="020B0609020204030204" pitchFamily="49" charset="0"/>
              </a:rPr>
              <a:t>ArgumentOutOfRangeException</a:t>
            </a:r>
            <a:r>
              <a:rPr lang="en-US" altLang="en-US" sz="2400" dirty="0">
                <a:latin typeface="+mn-lt"/>
              </a:rPr>
              <a:t> constructor</a:t>
            </a:r>
            <a:r>
              <a:rPr lang="en-US" altLang="en-US" sz="2400" dirty="0" smtClean="0">
                <a:latin typeface="+mn-lt"/>
              </a:rPr>
              <a:t>.</a:t>
            </a:r>
            <a:endParaRPr lang="en-US" altLang="en-US" sz="2400" dirty="0">
              <a:latin typeface="+mn-lt"/>
            </a:endParaRPr>
          </a:p>
        </p:txBody>
      </p:sp>
    </p:spTree>
    <p:extLst>
      <p:ext uri="{BB962C8B-B14F-4D97-AF65-F5344CB8AC3E}">
        <p14:creationId xmlns:p14="http://schemas.microsoft.com/office/powerpoint/2010/main" val="28310909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10.2 Time Class Case Study </a:t>
            </a:r>
            <a:r>
              <a:rPr lang="en-US" sz="2000" b="0" dirty="0" smtClean="0"/>
              <a:t>(4 </a:t>
            </a:r>
            <a:r>
              <a:rPr lang="en-US" sz="2000" b="0" dirty="0"/>
              <a:t>of </a:t>
            </a:r>
            <a:r>
              <a:rPr lang="en-US" sz="2000" b="0" dirty="0" smtClean="0"/>
              <a:t>8)</a:t>
            </a:r>
            <a:endParaRPr lang="en-US" dirty="0"/>
          </a:p>
        </p:txBody>
      </p:sp>
      <p:sp>
        <p:nvSpPr>
          <p:cNvPr id="3" name="Text Placeholder 2"/>
          <p:cNvSpPr>
            <a:spLocks noGrp="1"/>
          </p:cNvSpPr>
          <p:nvPr>
            <p:ph type="body" idx="1"/>
          </p:nvPr>
        </p:nvSpPr>
        <p:spPr/>
        <p:txBody>
          <a:bodyPr/>
          <a:lstStyle/>
          <a:p>
            <a:r>
              <a:rPr lang="en-US" altLang="en-US" sz="2400" dirty="0">
                <a:latin typeface="+mn-lt"/>
              </a:rPr>
              <a:t>After the exception object is created, the </a:t>
            </a:r>
            <a:r>
              <a:rPr lang="en-US" altLang="en-US" sz="2400" dirty="0">
                <a:latin typeface="Consolas" panose="020B0609020204030204" pitchFamily="49" charset="0"/>
              </a:rPr>
              <a:t>throw</a:t>
            </a:r>
            <a:r>
              <a:rPr lang="en-US" altLang="en-US" sz="2400" dirty="0">
                <a:latin typeface="+mn-lt"/>
              </a:rPr>
              <a:t> statement immediately terminates method </a:t>
            </a:r>
            <a:r>
              <a:rPr lang="en-US" altLang="en-US" sz="2400" dirty="0">
                <a:latin typeface="Consolas" panose="020B0609020204030204" pitchFamily="49" charset="0"/>
              </a:rPr>
              <a:t>SetTime</a:t>
            </a:r>
            <a:r>
              <a:rPr lang="en-US" altLang="en-US" sz="2400" dirty="0">
                <a:latin typeface="+mn-lt"/>
              </a:rPr>
              <a:t> and the exception is returned to the code that attempted to set the time</a:t>
            </a:r>
            <a:r>
              <a:rPr lang="en-US" altLang="en-US" sz="2400" dirty="0" smtClean="0">
                <a:latin typeface="+mn-lt"/>
              </a:rPr>
              <a:t>.</a:t>
            </a:r>
            <a:endParaRPr lang="en-US" altLang="en-US" sz="2400" dirty="0">
              <a:latin typeface="+mn-lt"/>
            </a:endParaRPr>
          </a:p>
        </p:txBody>
      </p:sp>
    </p:spTree>
    <p:extLst>
      <p:ext uri="{BB962C8B-B14F-4D97-AF65-F5344CB8AC3E}">
        <p14:creationId xmlns:p14="http://schemas.microsoft.com/office/powerpoint/2010/main" val="14470371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10.2 Time Class Case Study </a:t>
            </a:r>
            <a:r>
              <a:rPr lang="en-US" sz="2000" b="0" dirty="0" smtClean="0"/>
              <a:t>(5 </a:t>
            </a:r>
            <a:r>
              <a:rPr lang="en-US" sz="2000" b="0" dirty="0"/>
              <a:t>of </a:t>
            </a:r>
            <a:r>
              <a:rPr lang="en-US" sz="2000" b="0" dirty="0" smtClean="0"/>
              <a:t>8)</a:t>
            </a:r>
            <a:endParaRPr lang="en-US" dirty="0"/>
          </a:p>
        </p:txBody>
      </p:sp>
      <p:sp>
        <p:nvSpPr>
          <p:cNvPr id="3" name="Text Placeholder 2"/>
          <p:cNvSpPr>
            <a:spLocks noGrp="1"/>
          </p:cNvSpPr>
          <p:nvPr>
            <p:ph type="body" idx="1"/>
          </p:nvPr>
        </p:nvSpPr>
        <p:spPr>
          <a:xfrm>
            <a:off x="457200" y="1600200"/>
            <a:ext cx="8229600" cy="4669971"/>
          </a:xfrm>
        </p:spPr>
        <p:txBody>
          <a:bodyPr/>
          <a:lstStyle/>
          <a:p>
            <a:pPr marL="0" indent="0">
              <a:buNone/>
            </a:pPr>
            <a:r>
              <a:rPr lang="en-US" sz="2400" b="1" dirty="0">
                <a:latin typeface="+mn-lt"/>
              </a:rPr>
              <a:t>Method </a:t>
            </a:r>
            <a:r>
              <a:rPr lang="en-US" sz="2400" b="1" dirty="0" smtClean="0">
                <a:latin typeface="+mn-lt"/>
              </a:rPr>
              <a:t>ToUniversalString</a:t>
            </a:r>
          </a:p>
          <a:p>
            <a:r>
              <a:rPr lang="en-US" sz="2400" dirty="0" smtClean="0">
                <a:latin typeface="+mn-lt"/>
              </a:rPr>
              <a:t>Method ToUniversalString is an expression-bodied method</a:t>
            </a:r>
          </a:p>
          <a:p>
            <a:r>
              <a:rPr lang="en-US" sz="2400" dirty="0" smtClean="0">
                <a:latin typeface="+mn-lt"/>
              </a:rPr>
              <a:t>The </a:t>
            </a:r>
            <a:r>
              <a:rPr lang="en-US" sz="2400" dirty="0">
                <a:latin typeface="+mn-lt"/>
              </a:rPr>
              <a:t>method takes no arguments and returns a </a:t>
            </a:r>
            <a:r>
              <a:rPr lang="en-US" sz="2400" dirty="0">
                <a:latin typeface="Consolas" panose="020B0609020204030204" pitchFamily="49" charset="0"/>
              </a:rPr>
              <a:t>string</a:t>
            </a:r>
            <a:r>
              <a:rPr lang="en-US" sz="2400" dirty="0">
                <a:latin typeface="+mn-lt"/>
              </a:rPr>
              <a:t> in universal-time format, consisting of six digits—two for the hour, two for the minute and two for the second.</a:t>
            </a:r>
          </a:p>
          <a:p>
            <a:r>
              <a:rPr lang="en-US" sz="2400" dirty="0">
                <a:latin typeface="+mn-lt"/>
              </a:rPr>
              <a:t>The </a:t>
            </a:r>
            <a:r>
              <a:rPr lang="en-US" sz="2400" dirty="0">
                <a:latin typeface="Consolas" panose="020B0609020204030204" pitchFamily="49" charset="0"/>
              </a:rPr>
              <a:t>D2</a:t>
            </a:r>
            <a:r>
              <a:rPr lang="en-US" sz="2400" dirty="0">
                <a:latin typeface="+mn-lt"/>
              </a:rPr>
              <a:t> format specifier formats an integer with two digits and, where needed, a leading 0 if the integer has fewer than two digits</a:t>
            </a:r>
            <a:r>
              <a:rPr lang="en-US" sz="2400" dirty="0" smtClean="0">
                <a:latin typeface="+mn-lt"/>
              </a:rPr>
              <a:t>.</a:t>
            </a:r>
            <a:endParaRPr lang="en-US" sz="2400" dirty="0">
              <a:latin typeface="+mn-lt"/>
            </a:endParaRPr>
          </a:p>
        </p:txBody>
      </p:sp>
    </p:spTree>
    <p:extLst>
      <p:ext uri="{BB962C8B-B14F-4D97-AF65-F5344CB8AC3E}">
        <p14:creationId xmlns:p14="http://schemas.microsoft.com/office/powerpoint/2010/main" val="35237261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10.2 Time Class Case Study </a:t>
            </a:r>
            <a:r>
              <a:rPr lang="en-US" sz="2000" b="0" dirty="0" smtClean="0"/>
              <a:t>(6 </a:t>
            </a:r>
            <a:r>
              <a:rPr lang="en-US" sz="2000" b="0" dirty="0"/>
              <a:t>of </a:t>
            </a:r>
            <a:r>
              <a:rPr lang="en-US" sz="2000" b="0" dirty="0" smtClean="0"/>
              <a:t>8)</a:t>
            </a:r>
            <a:endParaRPr lang="en-US" dirty="0"/>
          </a:p>
        </p:txBody>
      </p:sp>
      <p:sp>
        <p:nvSpPr>
          <p:cNvPr id="3" name="Text Placeholder 2"/>
          <p:cNvSpPr>
            <a:spLocks noGrp="1"/>
          </p:cNvSpPr>
          <p:nvPr>
            <p:ph type="body" idx="1"/>
          </p:nvPr>
        </p:nvSpPr>
        <p:spPr/>
        <p:txBody>
          <a:bodyPr/>
          <a:lstStyle/>
          <a:p>
            <a:pPr marL="0" indent="0">
              <a:buNone/>
            </a:pPr>
            <a:r>
              <a:rPr lang="en-US" sz="2400" b="1" dirty="0" smtClean="0">
                <a:latin typeface="+mn-lt"/>
              </a:rPr>
              <a:t>Method ToString</a:t>
            </a:r>
          </a:p>
          <a:p>
            <a:r>
              <a:rPr lang="en-US" sz="2400" dirty="0" smtClean="0">
                <a:latin typeface="+mn-lt"/>
              </a:rPr>
              <a:t>Method </a:t>
            </a:r>
            <a:r>
              <a:rPr lang="en-US" sz="2400" dirty="0">
                <a:latin typeface="+mn-lt"/>
              </a:rPr>
              <a:t>ToString (lines 32–34) is an expression-bodied method that takes no arguments and returns a </a:t>
            </a:r>
            <a:r>
              <a:rPr lang="en-US" sz="2400" dirty="0">
                <a:latin typeface="Consolas" panose="020B0609020204030204" pitchFamily="49" charset="0"/>
              </a:rPr>
              <a:t>string</a:t>
            </a:r>
            <a:r>
              <a:rPr lang="en-US" sz="2400" dirty="0">
                <a:latin typeface="+mn-lt"/>
              </a:rPr>
              <a:t> in which the </a:t>
            </a:r>
            <a:r>
              <a:rPr lang="en-US" sz="2400" dirty="0">
                <a:latin typeface="Consolas" panose="020B0609020204030204" pitchFamily="49" charset="0"/>
              </a:rPr>
              <a:t>Hour</a:t>
            </a:r>
            <a:r>
              <a:rPr lang="en-US" sz="2400" b="1" dirty="0">
                <a:latin typeface="+mn-lt"/>
              </a:rPr>
              <a:t>, </a:t>
            </a:r>
            <a:r>
              <a:rPr lang="en-US" sz="2400" dirty="0">
                <a:latin typeface="Consolas" panose="020B0609020204030204" pitchFamily="49" charset="0"/>
              </a:rPr>
              <a:t>Minute</a:t>
            </a:r>
            <a:r>
              <a:rPr lang="en-US" sz="2400" dirty="0">
                <a:latin typeface="+mn-lt"/>
              </a:rPr>
              <a:t> and Second </a:t>
            </a:r>
            <a:r>
              <a:rPr lang="en-US" sz="2400" dirty="0">
                <a:latin typeface="Consolas" panose="020B0609020204030204" pitchFamily="49" charset="0"/>
              </a:rPr>
              <a:t>values</a:t>
            </a:r>
            <a:r>
              <a:rPr lang="en-US" sz="2400" dirty="0">
                <a:latin typeface="+mn-lt"/>
              </a:rPr>
              <a:t> are separated by colons and followed by an </a:t>
            </a:r>
            <a:r>
              <a:rPr lang="en-US" sz="2400" dirty="0" smtClean="0">
                <a:latin typeface="Consolas" panose="020B0609020204030204" pitchFamily="49" charset="0"/>
              </a:rPr>
              <a:t>A</a:t>
            </a:r>
            <a:r>
              <a:rPr lang="en-US" sz="100" dirty="0" smtClean="0">
                <a:latin typeface="Consolas" panose="020B0609020204030204" pitchFamily="49" charset="0"/>
              </a:rPr>
              <a:t> </a:t>
            </a:r>
            <a:r>
              <a:rPr lang="en-US" sz="2400" dirty="0" smtClean="0">
                <a:latin typeface="Consolas" panose="020B0609020204030204" pitchFamily="49" charset="0"/>
              </a:rPr>
              <a:t>M</a:t>
            </a:r>
            <a:r>
              <a:rPr lang="en-US" sz="2400" dirty="0" smtClean="0">
                <a:latin typeface="+mn-lt"/>
              </a:rPr>
              <a:t> </a:t>
            </a:r>
            <a:r>
              <a:rPr lang="en-US" sz="2400" dirty="0">
                <a:latin typeface="+mn-lt"/>
              </a:rPr>
              <a:t>or </a:t>
            </a:r>
            <a:r>
              <a:rPr lang="en-US" sz="2400" dirty="0" smtClean="0">
                <a:latin typeface="Consolas" panose="020B0609020204030204" pitchFamily="49" charset="0"/>
              </a:rPr>
              <a:t>P</a:t>
            </a:r>
            <a:r>
              <a:rPr lang="en-US" sz="100" dirty="0" smtClean="0">
                <a:latin typeface="Consolas" panose="020B0609020204030204" pitchFamily="49" charset="0"/>
              </a:rPr>
              <a:t> </a:t>
            </a:r>
            <a:r>
              <a:rPr lang="en-US" sz="2400" dirty="0" smtClean="0">
                <a:latin typeface="Consolas" panose="020B0609020204030204" pitchFamily="49" charset="0"/>
              </a:rPr>
              <a:t>M</a:t>
            </a:r>
            <a:r>
              <a:rPr lang="en-US" sz="2400" dirty="0" smtClean="0">
                <a:latin typeface="+mn-lt"/>
              </a:rPr>
              <a:t> </a:t>
            </a:r>
            <a:r>
              <a:rPr lang="en-US" sz="2400" dirty="0">
                <a:latin typeface="+mn-lt"/>
              </a:rPr>
              <a:t>indicator (e.g., 1:27:06 </a:t>
            </a:r>
            <a:r>
              <a:rPr lang="en-US" sz="2400" dirty="0" smtClean="0">
                <a:latin typeface="+mn-lt"/>
              </a:rPr>
              <a:t>P</a:t>
            </a:r>
            <a:r>
              <a:rPr lang="en-US" sz="100" dirty="0" smtClean="0">
                <a:latin typeface="+mn-lt"/>
              </a:rPr>
              <a:t> </a:t>
            </a:r>
            <a:r>
              <a:rPr lang="en-US" sz="2400" dirty="0" smtClean="0">
                <a:latin typeface="+mn-lt"/>
              </a:rPr>
              <a:t>M).</a:t>
            </a:r>
            <a:endParaRPr lang="en-US" sz="2400" dirty="0">
              <a:latin typeface="+mn-lt"/>
            </a:endParaRPr>
          </a:p>
        </p:txBody>
      </p:sp>
    </p:spTree>
    <p:extLst>
      <p:ext uri="{BB962C8B-B14F-4D97-AF65-F5344CB8AC3E}">
        <p14:creationId xmlns:p14="http://schemas.microsoft.com/office/powerpoint/2010/main" val="27174616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10.2 Time Class Case Study </a:t>
            </a:r>
            <a:r>
              <a:rPr lang="en-US" sz="2000" b="0" dirty="0" smtClean="0"/>
              <a:t>(7 </a:t>
            </a:r>
            <a:r>
              <a:rPr lang="en-US" sz="2000" b="0" dirty="0"/>
              <a:t>of </a:t>
            </a:r>
            <a:r>
              <a:rPr lang="en-US" sz="2000" b="0" dirty="0" smtClean="0"/>
              <a:t>8)</a:t>
            </a:r>
            <a:endParaRPr lang="en-US" dirty="0"/>
          </a:p>
        </p:txBody>
      </p:sp>
      <p:sp>
        <p:nvSpPr>
          <p:cNvPr id="3" name="Text Placeholder 2"/>
          <p:cNvSpPr>
            <a:spLocks noGrp="1"/>
          </p:cNvSpPr>
          <p:nvPr>
            <p:ph type="body" idx="1"/>
          </p:nvPr>
        </p:nvSpPr>
        <p:spPr>
          <a:xfrm>
            <a:off x="457200" y="1600201"/>
            <a:ext cx="8229600" cy="1203960"/>
          </a:xfrm>
        </p:spPr>
        <p:txBody>
          <a:bodyPr/>
          <a:lstStyle/>
          <a:p>
            <a:r>
              <a:rPr lang="en-US" altLang="en-US" sz="2400" dirty="0">
                <a:latin typeface="+mn-lt"/>
              </a:rPr>
              <a:t>The </a:t>
            </a:r>
            <a:r>
              <a:rPr lang="en-US" altLang="en-US" sz="2400" dirty="0">
                <a:latin typeface="Consolas" panose="020B0609020204030204" pitchFamily="49" charset="0"/>
              </a:rPr>
              <a:t>Time1Test</a:t>
            </a:r>
            <a:r>
              <a:rPr lang="en-US" altLang="en-US" sz="2400" dirty="0">
                <a:latin typeface="+mn-lt"/>
              </a:rPr>
              <a:t> app class (</a:t>
            </a:r>
            <a:r>
              <a:rPr lang="en-US" altLang="en-US" sz="2400" dirty="0" smtClean="0">
                <a:latin typeface="+mn-lt"/>
              </a:rPr>
              <a:t>Figure 10.2</a:t>
            </a:r>
            <a:r>
              <a:rPr lang="en-US" altLang="en-US" sz="2400" dirty="0">
                <a:latin typeface="+mn-lt"/>
              </a:rPr>
              <a:t>) uses class </a:t>
            </a:r>
            <a:r>
              <a:rPr lang="en-US" altLang="en-US" sz="2400" dirty="0">
                <a:latin typeface="Consolas" panose="020B0609020204030204" pitchFamily="49" charset="0"/>
              </a:rPr>
              <a:t>Time1</a:t>
            </a:r>
            <a:r>
              <a:rPr lang="en-US" altLang="en-US" sz="2400" dirty="0" smtClean="0">
                <a:latin typeface="+mn-lt"/>
              </a:rPr>
              <a:t>.</a:t>
            </a:r>
            <a:endParaRPr lang="en-US" altLang="en-US" sz="2400" dirty="0">
              <a:latin typeface="+mn-lt"/>
            </a:endParaRPr>
          </a:p>
        </p:txBody>
      </p:sp>
    </p:spTree>
    <p:extLst>
      <p:ext uri="{BB962C8B-B14F-4D97-AF65-F5344CB8AC3E}">
        <p14:creationId xmlns:p14="http://schemas.microsoft.com/office/powerpoint/2010/main" val="10935265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1" y="228600"/>
            <a:ext cx="7813342" cy="1195251"/>
          </a:xfrm>
        </p:spPr>
        <p:txBody>
          <a:bodyPr/>
          <a:lstStyle/>
          <a:p>
            <a:r>
              <a:rPr lang="en-US" dirty="0" smtClean="0"/>
              <a:t>Figure </a:t>
            </a:r>
            <a:r>
              <a:rPr lang="en-US" dirty="0"/>
              <a:t>10.2 </a:t>
            </a:r>
            <a:r>
              <a:rPr lang="en-US" dirty="0">
                <a:latin typeface="Consolas" panose="020B0609020204030204" pitchFamily="49" charset="0"/>
              </a:rPr>
              <a:t>Time1</a:t>
            </a:r>
            <a:r>
              <a:rPr lang="en-US" dirty="0"/>
              <a:t> Object Used in an </a:t>
            </a:r>
            <a:r>
              <a:rPr lang="en-US" dirty="0" smtClean="0"/>
              <a:t>App </a:t>
            </a:r>
            <a:r>
              <a:rPr lang="en-US" sz="2000" b="0" dirty="0" smtClean="0"/>
              <a:t>(1 of 3)</a:t>
            </a:r>
            <a:endParaRPr lang="en-US" sz="2000" b="0" dirty="0"/>
          </a:p>
        </p:txBody>
      </p:sp>
      <p:pic>
        <p:nvPicPr>
          <p:cNvPr id="6" name="Picture 5" descr="Program code using time 1 object in an a p p. Line 1: forward slash, forward slash, fig. 10. 2, colon, time 1 test, period, c s. Line 2: forward slash, forward slash, time 1 object used in an a p p. Line 3: using system, semicolon. Line 4: blank. Line 5: class time 1 test. Line 6: left brace. Line 7: static void main, left parenthesis, right parenthesis. Line 8: left brace. Line 9, indented once: forward slash, forward slash, create and initialize a time 1 object. Line 10, indented once: v a r, time = new time 1, left parenthesis, right parenthesis, semicolon, forward slash, forward slash, invokes time 1 constructor. Line 11: blank. Line 12, indented once: forward slash, forward slash, output string representations of the time. Line 13, indented once: console, period, write line, left parenthesis. Line 14, indented twice: dollar sign, open quotes, the initial universal time is, colon, left brace, time, period, to universal string, left parenthesis, right parenthesis, right brace, close quotes, right parenthesis, semicolon. Line 15, indented once: console, period, write line, left parenthesis. Line 16, indented twice: dollar sign, open quotes, the initial standard time is, colon, left brace, time, period, to string, left parenthesis, right parenthesis, right brace, close quotes, right parenthesis, semicolon. Line 17, indented once: console, period, write line, left parenthesis, right parenthesis, semicolon, forward slash, forward slash, output a blank line. Line 18: blank."/>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5138" y="1802562"/>
            <a:ext cx="7873725" cy="3826478"/>
          </a:xfrm>
          <a:prstGeom prst="rect">
            <a:avLst/>
          </a:prstGeom>
        </p:spPr>
      </p:pic>
    </p:spTree>
    <p:extLst>
      <p:ext uri="{BB962C8B-B14F-4D97-AF65-F5344CB8AC3E}">
        <p14:creationId xmlns:p14="http://schemas.microsoft.com/office/powerpoint/2010/main" val="9051742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228600"/>
            <a:ext cx="7840639" cy="1208314"/>
          </a:xfrm>
        </p:spPr>
        <p:txBody>
          <a:bodyPr/>
          <a:lstStyle/>
          <a:p>
            <a:r>
              <a:rPr lang="en-US" dirty="0"/>
              <a:t>Figure 10.2 </a:t>
            </a:r>
            <a:r>
              <a:rPr lang="en-US" dirty="0">
                <a:latin typeface="Consolas" panose="020B0609020204030204" pitchFamily="49" charset="0"/>
              </a:rPr>
              <a:t>Time1</a:t>
            </a:r>
            <a:r>
              <a:rPr lang="en-US" dirty="0"/>
              <a:t> Object Used in an App </a:t>
            </a:r>
            <a:r>
              <a:rPr lang="en-US" sz="2000" b="0" dirty="0" smtClean="0"/>
              <a:t>(2 </a:t>
            </a:r>
            <a:r>
              <a:rPr lang="en-US" sz="2000" b="0" dirty="0"/>
              <a:t>of 3)</a:t>
            </a:r>
            <a:endParaRPr lang="en-US" dirty="0"/>
          </a:p>
        </p:txBody>
      </p:sp>
      <p:pic>
        <p:nvPicPr>
          <p:cNvPr id="4" name="Picture 3" descr="Line 19, indented once: forward slash, forward slash, change time and output updated time. Line 20, indented once: time, period, set time, left parenthesis, 13, comma, 27, comma, 6, right parenthesis, semicolon. Line 21, indented once: console, period, write line, left parenthesis. Line 22, indented twice: dollar sign, open quotes, universal time after set time is, colon, left brace, time, period, to universal string, left parenthesis, right parenthesis, right brace, close quotes, right parenthesis, semicolon. Line 23, indented once: console, period, write line, left parenthesis. Line 24, indented twice: dollar sign, open quotes, standard time after set time is, colon, left brace, time, period, to string, left parenthesis, right parenthesis, right brace, close quotes, right parenthesis, semicolon. Line 25, indented once: console, period, write line, left parenthesis, right parenthesis, semicolon, forward slash, forward slash, output a blank line. Line 26: blank. Line 27, indented once: forward slash, forward slash, attempt to set time with invalid values. Line 28, indented once: try. Line 29, indented once: left brace. Line 30, indented twice: time, period, set time, left parenthesis, 99, comma, 99, comma, 99, right parenthesis, semicolon. Line 31, indented once: right brace. Line 32, indented once: catch, left parenthesis, argument out of range exception e x, right parenthesis. Line 33, indented once: left brace. Line 34, indented twice: console, period, write line, left parenthesis, e x, period, message +, open quotes, back slash, n, close quotes, right parenthesis, semicolon. Line 35, indented once: right brac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4055" y="1809905"/>
            <a:ext cx="7775891" cy="3556774"/>
          </a:xfrm>
          <a:prstGeom prst="rect">
            <a:avLst/>
          </a:prstGeom>
        </p:spPr>
      </p:pic>
    </p:spTree>
    <p:extLst>
      <p:ext uri="{BB962C8B-B14F-4D97-AF65-F5344CB8AC3E}">
        <p14:creationId xmlns:p14="http://schemas.microsoft.com/office/powerpoint/2010/main" val="38827730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pt-BR" dirty="0" smtClean="0">
                <a:solidFill>
                  <a:schemeClr val="tx2"/>
                </a:solidFill>
              </a:rPr>
              <a:t>Learning Objectives </a:t>
            </a:r>
            <a:r>
              <a:rPr lang="pt-BR" sz="2000" b="0" dirty="0" smtClean="0">
                <a:solidFill>
                  <a:schemeClr val="tx2"/>
                </a:solidFill>
              </a:rPr>
              <a:t>(1 of 2)</a:t>
            </a:r>
            <a:endParaRPr lang="en-US" sz="2000" b="0" dirty="0">
              <a:solidFill>
                <a:schemeClr val="tx2"/>
              </a:solidFill>
            </a:endParaRPr>
          </a:p>
        </p:txBody>
      </p:sp>
      <p:sp>
        <p:nvSpPr>
          <p:cNvPr id="8" name="Text Placeholder 7"/>
          <p:cNvSpPr>
            <a:spLocks noGrp="1"/>
          </p:cNvSpPr>
          <p:nvPr>
            <p:ph type="body" idx="1"/>
          </p:nvPr>
        </p:nvSpPr>
        <p:spPr>
          <a:xfrm>
            <a:off x="457200" y="1600200"/>
            <a:ext cx="8229600" cy="4045108"/>
          </a:xfrm>
        </p:spPr>
        <p:txBody>
          <a:bodyPr/>
          <a:lstStyle/>
          <a:p>
            <a:pPr>
              <a:buSzPct val="100000"/>
              <a:buFont typeface="Arial" panose="020B0604020202020204" pitchFamily="34" charset="0"/>
              <a:buChar char="•"/>
            </a:pPr>
            <a:r>
              <a:rPr lang="en-US" sz="2400" dirty="0" smtClean="0">
                <a:latin typeface="+mn-lt"/>
              </a:rPr>
              <a:t>Use </a:t>
            </a:r>
            <a:r>
              <a:rPr lang="en-US" sz="2400" dirty="0">
                <a:latin typeface="+mn-lt"/>
              </a:rPr>
              <a:t>composition to allow a class to </a:t>
            </a:r>
            <a:r>
              <a:rPr lang="en-US" sz="2400" dirty="0" smtClean="0">
                <a:latin typeface="+mn-lt"/>
              </a:rPr>
              <a:t>have </a:t>
            </a:r>
            <a:r>
              <a:rPr lang="en-US" sz="2400" dirty="0">
                <a:latin typeface="+mn-lt"/>
              </a:rPr>
              <a:t>references to objects of other classes as members.</a:t>
            </a:r>
          </a:p>
          <a:p>
            <a:pPr>
              <a:buSzPct val="100000"/>
              <a:buFont typeface="Arial" panose="020B0604020202020204" pitchFamily="34" charset="0"/>
              <a:buChar char="•"/>
            </a:pPr>
            <a:r>
              <a:rPr lang="en-US" sz="2400" dirty="0">
                <a:latin typeface="+mn-lt"/>
              </a:rPr>
              <a:t>Throw an exception to indicate that an argument is out of range.</a:t>
            </a:r>
          </a:p>
          <a:p>
            <a:pPr>
              <a:buSzPct val="100000"/>
              <a:buFont typeface="Arial" panose="020B0604020202020204" pitchFamily="34" charset="0"/>
              <a:buChar char="•"/>
            </a:pPr>
            <a:r>
              <a:rPr lang="en-US" sz="2400" dirty="0">
                <a:latin typeface="+mn-lt"/>
              </a:rPr>
              <a:t>Enable an object to refer to itself with the keyword </a:t>
            </a:r>
            <a:r>
              <a:rPr lang="en-US" sz="2400" dirty="0">
                <a:latin typeface="Consolas" panose="020B0609020204030204" pitchFamily="49" charset="0"/>
              </a:rPr>
              <a:t>this</a:t>
            </a:r>
            <a:r>
              <a:rPr lang="en-US" sz="2400" dirty="0">
                <a:latin typeface="+mn-lt"/>
              </a:rPr>
              <a:t>.</a:t>
            </a:r>
          </a:p>
          <a:p>
            <a:pPr>
              <a:buSzPct val="100000"/>
              <a:buFont typeface="Arial" panose="020B0604020202020204" pitchFamily="34" charset="0"/>
              <a:buChar char="•"/>
            </a:pPr>
            <a:r>
              <a:rPr lang="en-US" sz="2400" dirty="0">
                <a:latin typeface="+mn-lt"/>
              </a:rPr>
              <a:t>Use </a:t>
            </a:r>
            <a:r>
              <a:rPr lang="en-US" sz="2400" dirty="0">
                <a:latin typeface="Consolas" panose="020B0609020204030204" pitchFamily="49" charset="0"/>
              </a:rPr>
              <a:t>static</a:t>
            </a:r>
            <a:r>
              <a:rPr lang="en-US" sz="2400" dirty="0">
                <a:latin typeface="+mn-lt"/>
              </a:rPr>
              <a:t> variables and methods.</a:t>
            </a:r>
          </a:p>
          <a:p>
            <a:pPr>
              <a:buSzPct val="100000"/>
              <a:buFont typeface="Arial" panose="020B0604020202020204" pitchFamily="34" charset="0"/>
              <a:buChar char="•"/>
            </a:pPr>
            <a:r>
              <a:rPr lang="en-US" sz="2400" dirty="0">
                <a:latin typeface="+mn-lt"/>
              </a:rPr>
              <a:t>Use </a:t>
            </a:r>
            <a:r>
              <a:rPr lang="en-US" sz="2400" b="1" dirty="0">
                <a:latin typeface="Consolas" panose="020B0609020204030204" pitchFamily="49" charset="0"/>
              </a:rPr>
              <a:t>readonly</a:t>
            </a:r>
            <a:r>
              <a:rPr lang="en-US" sz="2400" dirty="0">
                <a:latin typeface="+mn-lt"/>
              </a:rPr>
              <a:t> fields.</a:t>
            </a:r>
          </a:p>
          <a:p>
            <a:pPr>
              <a:buSzPct val="100000"/>
              <a:buFont typeface="Arial" panose="020B0604020202020204" pitchFamily="34" charset="0"/>
              <a:buChar char="•"/>
            </a:pPr>
            <a:r>
              <a:rPr lang="en-US" sz="2400" dirty="0">
                <a:latin typeface="+mn-lt"/>
              </a:rPr>
              <a:t>Take advantage </a:t>
            </a:r>
            <a:r>
              <a:rPr lang="en-US" sz="2400" dirty="0" smtClean="0">
                <a:latin typeface="+mn-lt"/>
              </a:rPr>
              <a:t>of</a:t>
            </a:r>
            <a:endParaRPr lang="en-US" sz="2400" dirty="0">
              <a:latin typeface="+mn-lt"/>
            </a:endParaRPr>
          </a:p>
        </p:txBody>
      </p:sp>
      <p:graphicFrame>
        <p:nvGraphicFramePr>
          <p:cNvPr id="2" name="Object 1" descr="C sharp's"/>
          <p:cNvGraphicFramePr>
            <a:graphicFrameLocks noChangeAspect="1"/>
          </p:cNvGraphicFramePr>
          <p:nvPr>
            <p:extLst>
              <p:ext uri="{D42A27DB-BD31-4B8C-83A1-F6EECF244321}">
                <p14:modId xmlns:p14="http://schemas.microsoft.com/office/powerpoint/2010/main" val="3590630672"/>
              </p:ext>
            </p:extLst>
          </p:nvPr>
        </p:nvGraphicFramePr>
        <p:xfrm>
          <a:off x="3403687" y="5243801"/>
          <a:ext cx="641823" cy="332797"/>
        </p:xfrm>
        <a:graphic>
          <a:graphicData uri="http://schemas.openxmlformats.org/presentationml/2006/ole">
            <mc:AlternateContent xmlns:mc="http://schemas.openxmlformats.org/markup-compatibility/2006">
              <mc:Choice xmlns:v="urn:schemas-microsoft-com:vml" Requires="v">
                <p:oleObj spid="_x0000_s1220" name="Equation" r:id="rId3" imgW="342720" imgH="177480" progId="Equation.DSMT4">
                  <p:embed/>
                </p:oleObj>
              </mc:Choice>
              <mc:Fallback>
                <p:oleObj name="Equation" r:id="rId3" imgW="342720" imgH="177480" progId="Equation.DSMT4">
                  <p:embed/>
                  <p:pic>
                    <p:nvPicPr>
                      <p:cNvPr id="0" name=""/>
                      <p:cNvPicPr/>
                      <p:nvPr/>
                    </p:nvPicPr>
                    <p:blipFill>
                      <a:blip r:embed="rId4"/>
                      <a:stretch>
                        <a:fillRect/>
                      </a:stretch>
                    </p:blipFill>
                    <p:spPr>
                      <a:xfrm>
                        <a:off x="3403687" y="5243801"/>
                        <a:ext cx="641823" cy="332797"/>
                      </a:xfrm>
                      <a:prstGeom prst="rect">
                        <a:avLst/>
                      </a:prstGeom>
                    </p:spPr>
                  </p:pic>
                </p:oleObj>
              </mc:Fallback>
            </mc:AlternateContent>
          </a:graphicData>
        </a:graphic>
      </p:graphicFrame>
      <p:sp>
        <p:nvSpPr>
          <p:cNvPr id="3" name="Text Placeholder 2"/>
          <p:cNvSpPr>
            <a:spLocks noGrp="1"/>
          </p:cNvSpPr>
          <p:nvPr>
            <p:ph type="body" idx="2"/>
          </p:nvPr>
        </p:nvSpPr>
        <p:spPr>
          <a:xfrm>
            <a:off x="4053840" y="5114131"/>
            <a:ext cx="4541520" cy="531177"/>
          </a:xfrm>
        </p:spPr>
        <p:txBody>
          <a:bodyPr/>
          <a:lstStyle/>
          <a:p>
            <a:pPr marL="0" indent="0">
              <a:buNone/>
            </a:pPr>
            <a:r>
              <a:rPr lang="en-US" sz="2400" dirty="0">
                <a:latin typeface="+mn-lt"/>
              </a:rPr>
              <a:t>memory-management features</a:t>
            </a:r>
            <a:r>
              <a:rPr lang="en-US" sz="2400" dirty="0" smtClean="0">
                <a:latin typeface="+mn-lt"/>
              </a:rPr>
              <a:t>.</a:t>
            </a:r>
            <a:endParaRPr lang="en-US" sz="2400" dirty="0">
              <a:latin typeface="+mn-lt"/>
            </a:endParaRPr>
          </a:p>
        </p:txBody>
      </p:sp>
    </p:spTree>
    <p:extLst>
      <p:ext uri="{BB962C8B-B14F-4D97-AF65-F5344CB8AC3E}">
        <p14:creationId xmlns:p14="http://schemas.microsoft.com/office/powerpoint/2010/main" val="270377065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7654834" cy="1208314"/>
          </a:xfrm>
        </p:spPr>
        <p:txBody>
          <a:bodyPr/>
          <a:lstStyle/>
          <a:p>
            <a:r>
              <a:rPr lang="en-US" dirty="0"/>
              <a:t>Figure 10.2 </a:t>
            </a:r>
            <a:r>
              <a:rPr lang="en-US" dirty="0">
                <a:latin typeface="Consolas" panose="020B0609020204030204" pitchFamily="49" charset="0"/>
              </a:rPr>
              <a:t>Time1</a:t>
            </a:r>
            <a:r>
              <a:rPr lang="en-US" dirty="0"/>
              <a:t> Object Used in an App </a:t>
            </a:r>
            <a:r>
              <a:rPr lang="en-US" sz="2000" b="0" dirty="0" smtClean="0"/>
              <a:t>(3 </a:t>
            </a:r>
            <a:r>
              <a:rPr lang="en-US" sz="2000" b="0" dirty="0"/>
              <a:t>of 3)</a:t>
            </a:r>
            <a:endParaRPr lang="en-US" dirty="0"/>
          </a:p>
        </p:txBody>
      </p:sp>
      <p:pic>
        <p:nvPicPr>
          <p:cNvPr id="4" name="Picture 3" descr="Line 36: blank. Line 37, indented twice: forward slash, forward slash, display time after attempt to set invalid values. Line 38, indented twice: console, period, write line, left parenthesis, open quotes, after attempting invalid settings, colon, close quotes, right parenthesis, semicolon. Line 39, indented twice: console, period, write line, left parenthesis, dollar sign, open quotes, universal time, colon, left brace, time, period, to universal string, left parenthesis, right parenthesis, right brace, close quotes, right parenthesis, semicolon. Line 40, indented twice: console, period, write line, left parenthesis, dollar sign, open quotes, standard time, colon, left brace, time, period, to string, left parenthesis, right parenthesis, right brace, close quotes, right parenthesis, semicolon. Line 41, indented once: right brace. Line 42: right brace. Line 1: the initial universal time is, colon, 00: 00: 00. Line 2: the initial standard time is, colon, 12: 00: 00 a m. Line 3: universal time after set time is, colon, 13: 27: 06. Line 4: standard time after set time is, colon, 1: 27: 06 p m. Line 5: specified argument was out of the range of valid values. Line 6: after attempting invalid settings, colon. Line 7: universal time, colon, 13: 27: 06. Line 8: standard time, colon, 1: 27: 06 p m."/>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2710" y="1824554"/>
            <a:ext cx="7718581" cy="3731412"/>
          </a:xfrm>
          <a:prstGeom prst="rect">
            <a:avLst/>
          </a:prstGeom>
        </p:spPr>
      </p:pic>
    </p:spTree>
    <p:extLst>
      <p:ext uri="{BB962C8B-B14F-4D97-AF65-F5344CB8AC3E}">
        <p14:creationId xmlns:p14="http://schemas.microsoft.com/office/powerpoint/2010/main" val="33267895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10.2 Time </a:t>
            </a:r>
            <a:r>
              <a:rPr lang="en-US" dirty="0"/>
              <a:t>Class Case Study </a:t>
            </a:r>
            <a:r>
              <a:rPr lang="en-US" sz="2000" b="0" dirty="0" smtClean="0"/>
              <a:t>(8 </a:t>
            </a:r>
            <a:r>
              <a:rPr lang="en-US" sz="2000" b="0" dirty="0"/>
              <a:t>of </a:t>
            </a:r>
            <a:r>
              <a:rPr lang="en-US" sz="2000" b="0" dirty="0" smtClean="0"/>
              <a:t>8)</a:t>
            </a:r>
            <a:endParaRPr lang="en-US" dirty="0"/>
          </a:p>
        </p:txBody>
      </p:sp>
      <p:sp>
        <p:nvSpPr>
          <p:cNvPr id="5" name="Text Placeholder 4"/>
          <p:cNvSpPr>
            <a:spLocks noGrp="1"/>
          </p:cNvSpPr>
          <p:nvPr>
            <p:ph type="body" idx="1"/>
          </p:nvPr>
        </p:nvSpPr>
        <p:spPr>
          <a:xfrm>
            <a:off x="457200" y="1600200"/>
            <a:ext cx="8229600" cy="4648200"/>
          </a:xfrm>
        </p:spPr>
        <p:txBody>
          <a:bodyPr/>
          <a:lstStyle/>
          <a:p>
            <a:pPr marL="0" indent="0">
              <a:buNone/>
            </a:pPr>
            <a:r>
              <a:rPr lang="en-US" altLang="en-US" sz="2000" b="1" dirty="0">
                <a:latin typeface="+mn-lt"/>
              </a:rPr>
              <a:t>Notes on the Time1 Class Declaration</a:t>
            </a:r>
          </a:p>
          <a:p>
            <a:r>
              <a:rPr lang="en-US" sz="2000" dirty="0">
                <a:latin typeface="+mn-lt"/>
              </a:rPr>
              <a:t>Consider several class-design issues with respect to class </a:t>
            </a:r>
            <a:r>
              <a:rPr lang="en-US" sz="2000" dirty="0">
                <a:latin typeface="Consolas" panose="020B0609020204030204" pitchFamily="49" charset="0"/>
              </a:rPr>
              <a:t>Time1</a:t>
            </a:r>
            <a:r>
              <a:rPr lang="en-US" sz="2000" dirty="0" smtClean="0">
                <a:latin typeface="+mn-lt"/>
              </a:rPr>
              <a:t>.</a:t>
            </a:r>
            <a:endParaRPr lang="en-US" sz="2000" dirty="0">
              <a:latin typeface="+mn-lt"/>
            </a:endParaRPr>
          </a:p>
          <a:p>
            <a:pPr lvl="1"/>
            <a:r>
              <a:rPr lang="en-US" sz="2000" dirty="0">
                <a:latin typeface="+mn-lt"/>
              </a:rPr>
              <a:t>The time is represented as three integers for the hour, minute and second</a:t>
            </a:r>
            <a:r>
              <a:rPr lang="en-US" sz="2000" dirty="0" smtClean="0">
                <a:latin typeface="+mn-lt"/>
              </a:rPr>
              <a:t>.</a:t>
            </a:r>
            <a:endParaRPr lang="en-US" sz="2000" dirty="0">
              <a:latin typeface="+mn-lt"/>
            </a:endParaRPr>
          </a:p>
          <a:p>
            <a:pPr lvl="1"/>
            <a:r>
              <a:rPr lang="en-US" sz="2000" dirty="0">
                <a:latin typeface="+mn-lt"/>
              </a:rPr>
              <a:t>The actual data representation used within the class is of no concern to the class’s clients</a:t>
            </a:r>
            <a:r>
              <a:rPr lang="en-US" sz="2000" dirty="0" smtClean="0">
                <a:latin typeface="+mn-lt"/>
              </a:rPr>
              <a:t>.</a:t>
            </a:r>
            <a:endParaRPr lang="en-US" sz="2000" dirty="0">
              <a:latin typeface="+mn-lt"/>
            </a:endParaRPr>
          </a:p>
          <a:p>
            <a:pPr lvl="1"/>
            <a:r>
              <a:rPr lang="en-US" sz="2000" dirty="0">
                <a:latin typeface="+mn-lt"/>
              </a:rPr>
              <a:t>It would be perfectly reasonable for Time1 to represent the time internally as the number of seconds since midnight or the number of minutes and seconds since midnight</a:t>
            </a:r>
            <a:r>
              <a:rPr lang="en-US" sz="2000" dirty="0" smtClean="0">
                <a:latin typeface="+mn-lt"/>
              </a:rPr>
              <a:t>.</a:t>
            </a:r>
            <a:endParaRPr lang="en-US" sz="2000" dirty="0">
              <a:latin typeface="+mn-lt"/>
            </a:endParaRPr>
          </a:p>
          <a:p>
            <a:pPr lvl="1"/>
            <a:r>
              <a:rPr lang="en-US" sz="2000" dirty="0">
                <a:latin typeface="+mn-lt"/>
              </a:rPr>
              <a:t>Clients could use the same public methods and properties to get the same results without being aware of this</a:t>
            </a:r>
          </a:p>
          <a:p>
            <a:pPr lvl="1"/>
            <a:r>
              <a:rPr lang="en-US" sz="2000" dirty="0">
                <a:latin typeface="+mn-lt"/>
              </a:rPr>
              <a:t>The </a:t>
            </a:r>
            <a:r>
              <a:rPr lang="en-US" sz="2000" dirty="0">
                <a:latin typeface="Consolas" panose="020B0609020204030204" pitchFamily="49" charset="0"/>
              </a:rPr>
              <a:t>Hour</a:t>
            </a:r>
            <a:r>
              <a:rPr lang="en-US" sz="2000" b="1" dirty="0">
                <a:latin typeface="+mn-lt"/>
              </a:rPr>
              <a:t>, </a:t>
            </a:r>
            <a:r>
              <a:rPr lang="en-US" sz="2000" dirty="0">
                <a:latin typeface="Consolas" panose="020B0609020204030204" pitchFamily="49" charset="0"/>
              </a:rPr>
              <a:t>Minute</a:t>
            </a:r>
            <a:r>
              <a:rPr lang="en-US" sz="2000" dirty="0">
                <a:latin typeface="+mn-lt"/>
              </a:rPr>
              <a:t> and </a:t>
            </a:r>
            <a:r>
              <a:rPr lang="en-US" sz="2000" dirty="0">
                <a:latin typeface="Consolas" panose="020B0609020204030204" pitchFamily="49" charset="0"/>
              </a:rPr>
              <a:t>Second</a:t>
            </a:r>
            <a:r>
              <a:rPr lang="en-US" sz="2000" dirty="0">
                <a:latin typeface="+mn-lt"/>
              </a:rPr>
              <a:t> properties would need to be reimplemented to work with the new data representation</a:t>
            </a:r>
            <a:r>
              <a:rPr lang="en-US" sz="2000" dirty="0" smtClean="0">
                <a:latin typeface="+mn-lt"/>
              </a:rPr>
              <a:t>.</a:t>
            </a:r>
            <a:endParaRPr lang="en-US" sz="2000" dirty="0">
              <a:latin typeface="+mn-lt"/>
            </a:endParaRPr>
          </a:p>
        </p:txBody>
      </p:sp>
    </p:spTree>
    <p:extLst>
      <p:ext uri="{BB962C8B-B14F-4D97-AF65-F5344CB8AC3E}">
        <p14:creationId xmlns:p14="http://schemas.microsoft.com/office/powerpoint/2010/main" val="714043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Software Engineering Observation 10.1</a:t>
            </a:r>
          </a:p>
        </p:txBody>
      </p:sp>
      <p:sp>
        <p:nvSpPr>
          <p:cNvPr id="3" name="Text Placeholder 2"/>
          <p:cNvSpPr>
            <a:spLocks noGrp="1"/>
          </p:cNvSpPr>
          <p:nvPr>
            <p:ph type="body" idx="1"/>
          </p:nvPr>
        </p:nvSpPr>
        <p:spPr>
          <a:xfrm>
            <a:off x="457200" y="1600201"/>
            <a:ext cx="8229600" cy="3093720"/>
          </a:xfrm>
        </p:spPr>
        <p:txBody>
          <a:bodyPr/>
          <a:lstStyle/>
          <a:p>
            <a:pPr marL="0" indent="0">
              <a:buNone/>
            </a:pPr>
            <a:r>
              <a:rPr lang="en-US" sz="2400" dirty="0">
                <a:latin typeface="+mn-lt"/>
              </a:rPr>
              <a:t>Classes simplify programming because the client can use only the </a:t>
            </a:r>
            <a:r>
              <a:rPr lang="en-US" sz="2400" dirty="0">
                <a:latin typeface="Consolas" panose="020B0609020204030204" pitchFamily="49" charset="0"/>
              </a:rPr>
              <a:t>public</a:t>
            </a:r>
            <a:r>
              <a:rPr lang="en-US" sz="2400" dirty="0">
                <a:latin typeface="+mn-lt"/>
              </a:rPr>
              <a:t> members </a:t>
            </a:r>
            <a:r>
              <a:rPr lang="en-US" sz="2400" dirty="0" smtClean="0">
                <a:latin typeface="+mn-lt"/>
              </a:rPr>
              <a:t>exposed by </a:t>
            </a:r>
            <a:r>
              <a:rPr lang="en-US" sz="2400" dirty="0">
                <a:latin typeface="+mn-lt"/>
              </a:rPr>
              <a:t>the class. Such members are usually client oriented rather than implementation </a:t>
            </a:r>
            <a:r>
              <a:rPr lang="en-US" sz="2400" dirty="0" smtClean="0">
                <a:latin typeface="+mn-lt"/>
              </a:rPr>
              <a:t>oriented. Clients </a:t>
            </a:r>
            <a:r>
              <a:rPr lang="en-US" sz="2400" dirty="0">
                <a:latin typeface="+mn-lt"/>
              </a:rPr>
              <a:t>are neither aware of, nor involved in, a class’s implementation. Clients generally </a:t>
            </a:r>
            <a:r>
              <a:rPr lang="en-US" sz="2400" dirty="0" smtClean="0">
                <a:latin typeface="+mn-lt"/>
              </a:rPr>
              <a:t>care about </a:t>
            </a:r>
            <a:r>
              <a:rPr lang="en-US" sz="2400" dirty="0">
                <a:latin typeface="+mn-lt"/>
              </a:rPr>
              <a:t>what the class does but not how the class does it. Clients do, of course, care that </a:t>
            </a:r>
            <a:r>
              <a:rPr lang="en-US" sz="2400" dirty="0" smtClean="0">
                <a:latin typeface="+mn-lt"/>
              </a:rPr>
              <a:t>the class </a:t>
            </a:r>
            <a:r>
              <a:rPr lang="en-US" sz="2400" dirty="0">
                <a:latin typeface="+mn-lt"/>
              </a:rPr>
              <a:t>operates correctly and efficiently.</a:t>
            </a:r>
          </a:p>
        </p:txBody>
      </p:sp>
    </p:spTree>
    <p:extLst>
      <p:ext uri="{BB962C8B-B14F-4D97-AF65-F5344CB8AC3E}">
        <p14:creationId xmlns:p14="http://schemas.microsoft.com/office/powerpoint/2010/main" val="261349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Software Engineering Observation 10.2</a:t>
            </a:r>
          </a:p>
        </p:txBody>
      </p:sp>
      <p:sp>
        <p:nvSpPr>
          <p:cNvPr id="3" name="Text Placeholder 2"/>
          <p:cNvSpPr>
            <a:spLocks noGrp="1"/>
          </p:cNvSpPr>
          <p:nvPr>
            <p:ph type="body" idx="1"/>
          </p:nvPr>
        </p:nvSpPr>
        <p:spPr>
          <a:xfrm>
            <a:off x="457200" y="1600200"/>
            <a:ext cx="8229600" cy="2362199"/>
          </a:xfrm>
        </p:spPr>
        <p:txBody>
          <a:bodyPr/>
          <a:lstStyle/>
          <a:p>
            <a:pPr marL="0" indent="0">
              <a:buNone/>
            </a:pPr>
            <a:r>
              <a:rPr lang="en-US" sz="2400" dirty="0">
                <a:latin typeface="+mn-lt"/>
              </a:rPr>
              <a:t>Interfaces change less frequently than implementations. When an implementation </a:t>
            </a:r>
            <a:r>
              <a:rPr lang="en-US" sz="2400" dirty="0" smtClean="0">
                <a:latin typeface="+mn-lt"/>
              </a:rPr>
              <a:t>changes, implementation-dependent </a:t>
            </a:r>
            <a:r>
              <a:rPr lang="en-US" sz="2400" dirty="0">
                <a:latin typeface="+mn-lt"/>
              </a:rPr>
              <a:t>code must change accordingly. Hiding the implementation </a:t>
            </a:r>
            <a:r>
              <a:rPr lang="en-US" sz="2400" dirty="0" smtClean="0">
                <a:latin typeface="+mn-lt"/>
              </a:rPr>
              <a:t>reduces the </a:t>
            </a:r>
            <a:r>
              <a:rPr lang="en-US" sz="2400" dirty="0">
                <a:latin typeface="+mn-lt"/>
              </a:rPr>
              <a:t>possibility that other parts of the app become dependent on </a:t>
            </a:r>
            <a:r>
              <a:rPr lang="en-US" sz="2400" dirty="0" smtClean="0">
                <a:latin typeface="+mn-lt"/>
              </a:rPr>
              <a:t>class-implementation details</a:t>
            </a:r>
            <a:r>
              <a:rPr lang="en-US" sz="2400" dirty="0">
                <a:latin typeface="+mn-lt"/>
              </a:rPr>
              <a:t>.</a:t>
            </a:r>
          </a:p>
        </p:txBody>
      </p:sp>
    </p:spTree>
    <p:extLst>
      <p:ext uri="{BB962C8B-B14F-4D97-AF65-F5344CB8AC3E}">
        <p14:creationId xmlns:p14="http://schemas.microsoft.com/office/powerpoint/2010/main" val="11143821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Software Engineering Observation 10.3</a:t>
            </a:r>
          </a:p>
        </p:txBody>
      </p:sp>
      <p:sp>
        <p:nvSpPr>
          <p:cNvPr id="3" name="Text Placeholder 2"/>
          <p:cNvSpPr>
            <a:spLocks noGrp="1"/>
          </p:cNvSpPr>
          <p:nvPr>
            <p:ph type="body" idx="1"/>
          </p:nvPr>
        </p:nvSpPr>
        <p:spPr>
          <a:xfrm>
            <a:off x="457200" y="1600200"/>
            <a:ext cx="8229600" cy="4643845"/>
          </a:xfrm>
        </p:spPr>
        <p:txBody>
          <a:bodyPr/>
          <a:lstStyle/>
          <a:p>
            <a:pPr marL="0" indent="0">
              <a:buNone/>
            </a:pPr>
            <a:r>
              <a:rPr lang="en-US" sz="2400" dirty="0">
                <a:latin typeface="+mn-lt"/>
              </a:rPr>
              <a:t>Date and time manipulations are more complex than the simplified classes we use in </a:t>
            </a:r>
            <a:r>
              <a:rPr lang="en-US" sz="2400" dirty="0" smtClean="0">
                <a:latin typeface="+mn-lt"/>
              </a:rPr>
              <a:t>this book</a:t>
            </a:r>
            <a:r>
              <a:rPr lang="en-US" sz="2400" dirty="0">
                <a:latin typeface="+mn-lt"/>
              </a:rPr>
              <a:t>. For applications that require date and time processing, check out .NET’s </a:t>
            </a:r>
            <a:r>
              <a:rPr lang="en-US" sz="2400" dirty="0" smtClean="0">
                <a:latin typeface="Consolas" panose="020B0609020204030204" pitchFamily="49" charset="0"/>
              </a:rPr>
              <a:t>DateTimeOffest</a:t>
            </a:r>
            <a:r>
              <a:rPr lang="en-US" sz="2400" dirty="0">
                <a:latin typeface="+mn-lt"/>
              </a:rPr>
              <a:t>, </a:t>
            </a:r>
            <a:r>
              <a:rPr lang="en-US" sz="2400" dirty="0" smtClean="0">
                <a:latin typeface="Consolas" panose="020B0609020204030204" pitchFamily="49" charset="0"/>
              </a:rPr>
              <a:t>DateTime</a:t>
            </a:r>
            <a:r>
              <a:rPr lang="en-US" sz="2400" dirty="0" smtClean="0">
                <a:latin typeface="+mn-lt"/>
              </a:rPr>
              <a:t>, </a:t>
            </a:r>
            <a:r>
              <a:rPr lang="en-US" sz="2400" dirty="0">
                <a:latin typeface="Consolas" panose="020B0609020204030204" pitchFamily="49" charset="0"/>
              </a:rPr>
              <a:t>TimeSpan</a:t>
            </a:r>
            <a:r>
              <a:rPr lang="en-US" sz="2400" dirty="0">
                <a:latin typeface="+mn-lt"/>
              </a:rPr>
              <a:t> and </a:t>
            </a:r>
            <a:r>
              <a:rPr lang="en-US" sz="2400" dirty="0">
                <a:latin typeface="Consolas" panose="020B0609020204030204" pitchFamily="49" charset="0"/>
              </a:rPr>
              <a:t>TimeZoneInfo</a:t>
            </a:r>
            <a:r>
              <a:rPr lang="en-US" sz="2400" dirty="0">
                <a:latin typeface="+mn-lt"/>
              </a:rPr>
              <a:t> value types in namespace </a:t>
            </a:r>
            <a:r>
              <a:rPr lang="en-US" sz="2400" dirty="0">
                <a:latin typeface="Consolas" panose="020B0609020204030204" pitchFamily="49" charset="0"/>
              </a:rPr>
              <a:t>System</a:t>
            </a:r>
            <a:r>
              <a:rPr lang="en-US" sz="2400" dirty="0">
                <a:latin typeface="+mn-lt"/>
              </a:rPr>
              <a:t>.</a:t>
            </a:r>
          </a:p>
        </p:txBody>
      </p:sp>
    </p:spTree>
    <p:extLst>
      <p:ext uri="{BB962C8B-B14F-4D97-AF65-F5344CB8AC3E}">
        <p14:creationId xmlns:p14="http://schemas.microsoft.com/office/powerpoint/2010/main" val="36549276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10.3 Controlling </a:t>
            </a:r>
            <a:r>
              <a:rPr lang="en-US" dirty="0"/>
              <a:t>Access to </a:t>
            </a:r>
            <a:r>
              <a:rPr lang="en-US" dirty="0" smtClean="0"/>
              <a:t>Members </a:t>
            </a:r>
            <a:r>
              <a:rPr lang="en-US" sz="2000" b="0" dirty="0" smtClean="0"/>
              <a:t>(1 of 2)</a:t>
            </a:r>
            <a:endParaRPr lang="en-US" sz="2000" b="0" dirty="0"/>
          </a:p>
        </p:txBody>
      </p:sp>
      <p:sp>
        <p:nvSpPr>
          <p:cNvPr id="3" name="Text Placeholder 2"/>
          <p:cNvSpPr>
            <a:spLocks noGrp="1"/>
          </p:cNvSpPr>
          <p:nvPr>
            <p:ph type="body" idx="1"/>
          </p:nvPr>
        </p:nvSpPr>
        <p:spPr/>
        <p:txBody>
          <a:bodyPr/>
          <a:lstStyle/>
          <a:p>
            <a:r>
              <a:rPr lang="en-US" altLang="en-US" sz="2400" dirty="0">
                <a:latin typeface="+mn-lt"/>
              </a:rPr>
              <a:t>The access modifiers </a:t>
            </a:r>
            <a:r>
              <a:rPr lang="en-US" altLang="en-US" sz="2400" dirty="0">
                <a:latin typeface="Consolas" panose="020B0609020204030204" pitchFamily="49" charset="0"/>
              </a:rPr>
              <a:t>public</a:t>
            </a:r>
            <a:r>
              <a:rPr lang="en-US" altLang="en-US" sz="2400" dirty="0">
                <a:latin typeface="+mn-lt"/>
              </a:rPr>
              <a:t> and </a:t>
            </a:r>
            <a:r>
              <a:rPr lang="en-US" altLang="en-US" sz="2400" dirty="0">
                <a:latin typeface="Consolas" panose="020B0609020204030204" pitchFamily="49" charset="0"/>
              </a:rPr>
              <a:t>private</a:t>
            </a:r>
            <a:r>
              <a:rPr lang="en-US" altLang="en-US" sz="2400" dirty="0">
                <a:latin typeface="+mn-lt"/>
              </a:rPr>
              <a:t> control access to a class’s variables, methods and properties.</a:t>
            </a:r>
          </a:p>
          <a:p>
            <a:r>
              <a:rPr lang="en-US" altLang="en-US" sz="2400" dirty="0">
                <a:latin typeface="+mn-lt"/>
              </a:rPr>
              <a:t>The primary purpose of </a:t>
            </a:r>
            <a:r>
              <a:rPr lang="en-US" altLang="en-US" sz="2400" dirty="0">
                <a:latin typeface="Consolas" panose="020B0609020204030204" pitchFamily="49" charset="0"/>
              </a:rPr>
              <a:t>public</a:t>
            </a:r>
            <a:r>
              <a:rPr lang="en-US" altLang="en-US" sz="2400" dirty="0">
                <a:latin typeface="+mn-lt"/>
              </a:rPr>
              <a:t> methods/properties is to present to the class’s clients a view of the services the class provides.</a:t>
            </a:r>
          </a:p>
          <a:p>
            <a:pPr lvl="1"/>
            <a:r>
              <a:rPr lang="en-US" altLang="en-US" sz="2400" dirty="0">
                <a:latin typeface="+mn-lt"/>
              </a:rPr>
              <a:t>Clients of the class need not be concerned with how the class accomplishes its tasks.</a:t>
            </a:r>
          </a:p>
          <a:p>
            <a:r>
              <a:rPr lang="en-US" altLang="en-US" sz="2400" dirty="0">
                <a:latin typeface="+mn-lt"/>
              </a:rPr>
              <a:t>A class’s </a:t>
            </a:r>
            <a:r>
              <a:rPr lang="en-US" altLang="en-US" sz="2400" dirty="0">
                <a:latin typeface="Consolas" panose="020B0609020204030204" pitchFamily="49" charset="0"/>
              </a:rPr>
              <a:t>private</a:t>
            </a:r>
            <a:r>
              <a:rPr lang="en-US" altLang="en-US" sz="2400" dirty="0">
                <a:latin typeface="+mn-lt"/>
              </a:rPr>
              <a:t> variables, properties and methods are not directly accessible to the class’s clients</a:t>
            </a:r>
            <a:r>
              <a:rPr lang="en-US" altLang="en-US" sz="2400" dirty="0" smtClean="0">
                <a:latin typeface="+mn-lt"/>
              </a:rPr>
              <a:t>.</a:t>
            </a:r>
            <a:endParaRPr lang="en-US" altLang="en-US" sz="2400" dirty="0">
              <a:latin typeface="+mn-lt"/>
            </a:endParaRPr>
          </a:p>
        </p:txBody>
      </p:sp>
    </p:spTree>
    <p:extLst>
      <p:ext uri="{BB962C8B-B14F-4D97-AF65-F5344CB8AC3E}">
        <p14:creationId xmlns:p14="http://schemas.microsoft.com/office/powerpoint/2010/main" val="23705549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10.3 Controlling Access to Members </a:t>
            </a:r>
            <a:r>
              <a:rPr lang="en-US" sz="2000" b="0" dirty="0" smtClean="0"/>
              <a:t>(2 </a:t>
            </a:r>
            <a:r>
              <a:rPr lang="en-US" sz="2000" b="0" dirty="0"/>
              <a:t>of 2)</a:t>
            </a:r>
            <a:endParaRPr lang="en-US" dirty="0"/>
          </a:p>
        </p:txBody>
      </p:sp>
      <p:sp>
        <p:nvSpPr>
          <p:cNvPr id="3" name="Text Placeholder 2"/>
          <p:cNvSpPr>
            <a:spLocks noGrp="1"/>
          </p:cNvSpPr>
          <p:nvPr>
            <p:ph type="body" idx="1"/>
          </p:nvPr>
        </p:nvSpPr>
        <p:spPr>
          <a:xfrm>
            <a:off x="457200" y="1600201"/>
            <a:ext cx="8229600" cy="3474719"/>
          </a:xfrm>
        </p:spPr>
        <p:txBody>
          <a:bodyPr/>
          <a:lstStyle/>
          <a:p>
            <a:r>
              <a:rPr lang="en-US" altLang="en-US" sz="2400" dirty="0">
                <a:latin typeface="+mn-lt"/>
              </a:rPr>
              <a:t>Figure 10.3 demonstrates that </a:t>
            </a:r>
            <a:r>
              <a:rPr lang="en-US" altLang="en-US" sz="2400" dirty="0">
                <a:latin typeface="Consolas" panose="020B0609020204030204" pitchFamily="49" charset="0"/>
              </a:rPr>
              <a:t>private</a:t>
            </a:r>
            <a:r>
              <a:rPr lang="en-US" altLang="en-US" sz="2400" dirty="0">
                <a:latin typeface="+mn-lt"/>
              </a:rPr>
              <a:t> class members are not directly accessible outside the class. </a:t>
            </a:r>
          </a:p>
          <a:p>
            <a:r>
              <a:rPr lang="en-US" sz="2400" dirty="0">
                <a:latin typeface="+mn-lt"/>
              </a:rPr>
              <a:t>In this app, we use a modified version of class </a:t>
            </a:r>
            <a:r>
              <a:rPr lang="en-US" sz="2400" dirty="0">
                <a:latin typeface="Consolas" panose="020B0609020204030204" pitchFamily="49" charset="0"/>
              </a:rPr>
              <a:t>Time1</a:t>
            </a:r>
            <a:r>
              <a:rPr lang="en-US" sz="2400" dirty="0">
                <a:latin typeface="+mn-lt"/>
              </a:rPr>
              <a:t> that declares </a:t>
            </a:r>
            <a:r>
              <a:rPr lang="en-US" sz="2400" dirty="0">
                <a:latin typeface="Consolas" panose="020B0609020204030204" pitchFamily="49" charset="0"/>
              </a:rPr>
              <a:t>private</a:t>
            </a:r>
            <a:r>
              <a:rPr lang="en-US" sz="2400" dirty="0">
                <a:latin typeface="+mn-lt"/>
              </a:rPr>
              <a:t> instance variables </a:t>
            </a:r>
            <a:r>
              <a:rPr lang="en-US" sz="2400" dirty="0">
                <a:latin typeface="Consolas" panose="020B0609020204030204" pitchFamily="49" charset="0"/>
              </a:rPr>
              <a:t>hour</a:t>
            </a:r>
            <a:r>
              <a:rPr lang="en-US" sz="2400" dirty="0">
                <a:latin typeface="+mn-lt"/>
              </a:rPr>
              <a:t>,</a:t>
            </a:r>
            <a:r>
              <a:rPr lang="en-US" sz="2400" b="1" dirty="0">
                <a:latin typeface="+mn-lt"/>
              </a:rPr>
              <a:t> </a:t>
            </a:r>
            <a:r>
              <a:rPr lang="en-US" sz="2400" dirty="0">
                <a:latin typeface="Consolas" panose="020B0609020204030204" pitchFamily="49" charset="0"/>
              </a:rPr>
              <a:t>minute</a:t>
            </a:r>
            <a:r>
              <a:rPr lang="en-US" sz="2400" dirty="0">
                <a:latin typeface="+mn-lt"/>
              </a:rPr>
              <a:t> and </a:t>
            </a:r>
            <a:r>
              <a:rPr lang="en-US" sz="2400" dirty="0">
                <a:latin typeface="Consolas" panose="020B0609020204030204" pitchFamily="49" charset="0"/>
              </a:rPr>
              <a:t>second</a:t>
            </a:r>
            <a:r>
              <a:rPr lang="en-US" sz="2400" dirty="0">
                <a:latin typeface="+mn-lt"/>
              </a:rPr>
              <a:t>, rather </a:t>
            </a:r>
            <a:r>
              <a:rPr lang="en-US" sz="2400" dirty="0">
                <a:latin typeface="Consolas" panose="020B0609020204030204" pitchFamily="49" charset="0"/>
              </a:rPr>
              <a:t>than</a:t>
            </a:r>
            <a:r>
              <a:rPr lang="en-US" sz="2400" dirty="0">
                <a:latin typeface="+mn-lt"/>
              </a:rPr>
              <a:t> public properties </a:t>
            </a:r>
            <a:r>
              <a:rPr lang="en-US" sz="2400" dirty="0">
                <a:latin typeface="Consolas" panose="020B0609020204030204" pitchFamily="49" charset="0"/>
              </a:rPr>
              <a:t>Hour</a:t>
            </a:r>
            <a:r>
              <a:rPr lang="en-US" sz="2400" dirty="0">
                <a:latin typeface="+mn-lt"/>
              </a:rPr>
              <a:t>,</a:t>
            </a:r>
            <a:r>
              <a:rPr lang="en-US" sz="2400" b="1" dirty="0">
                <a:latin typeface="+mn-lt"/>
              </a:rPr>
              <a:t> </a:t>
            </a:r>
            <a:r>
              <a:rPr lang="en-US" sz="2400" dirty="0">
                <a:latin typeface="Consolas" panose="020B0609020204030204" pitchFamily="49" charset="0"/>
              </a:rPr>
              <a:t>Minute</a:t>
            </a:r>
            <a:r>
              <a:rPr lang="en-US" sz="2400" dirty="0">
                <a:latin typeface="+mn-lt"/>
              </a:rPr>
              <a:t> and </a:t>
            </a:r>
            <a:r>
              <a:rPr lang="en-US" sz="2400" dirty="0">
                <a:latin typeface="Consolas" panose="020B0609020204030204" pitchFamily="49" charset="0"/>
              </a:rPr>
              <a:t>Second</a:t>
            </a:r>
            <a:r>
              <a:rPr lang="en-US" sz="2400" dirty="0">
                <a:latin typeface="+mn-lt"/>
              </a:rPr>
              <a:t>.</a:t>
            </a:r>
            <a:endParaRPr lang="en-US" altLang="en-US" sz="2400" dirty="0">
              <a:latin typeface="+mn-lt"/>
            </a:endParaRPr>
          </a:p>
          <a:p>
            <a:r>
              <a:rPr lang="en-US" altLang="en-US" sz="2400" dirty="0">
                <a:latin typeface="+mn-lt"/>
              </a:rPr>
              <a:t>Members of a class—for instance, properties, methods and instance variables—have private access by default</a:t>
            </a:r>
            <a:r>
              <a:rPr lang="en-US" altLang="en-US" sz="2400" dirty="0" smtClean="0">
                <a:latin typeface="+mn-lt"/>
              </a:rPr>
              <a:t>.</a:t>
            </a:r>
            <a:endParaRPr lang="en-US" altLang="en-US" sz="2400" dirty="0">
              <a:latin typeface="+mn-lt"/>
            </a:endParaRPr>
          </a:p>
        </p:txBody>
      </p:sp>
    </p:spTree>
    <p:extLst>
      <p:ext uri="{BB962C8B-B14F-4D97-AF65-F5344CB8AC3E}">
        <p14:creationId xmlns:p14="http://schemas.microsoft.com/office/powerpoint/2010/main" val="42140566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chor="b"/>
          <a:lstStyle/>
          <a:p>
            <a:r>
              <a:rPr lang="en-US" sz="3200" dirty="0" smtClean="0"/>
              <a:t>Figure </a:t>
            </a:r>
            <a:r>
              <a:rPr lang="en-US" sz="3200" dirty="0"/>
              <a:t>10.3 Private Members of Class </a:t>
            </a:r>
            <a:r>
              <a:rPr lang="en-US" sz="3200" dirty="0" smtClean="0">
                <a:latin typeface="Consolas" panose="020B0609020204030204" pitchFamily="49" charset="0"/>
              </a:rPr>
              <a:t>Time1</a:t>
            </a:r>
            <a:r>
              <a:rPr lang="en-US" sz="3200" dirty="0" smtClean="0"/>
              <a:t> are </a:t>
            </a:r>
            <a:r>
              <a:rPr lang="en-US" sz="3200" dirty="0"/>
              <a:t>Not Accessible Outside the </a:t>
            </a:r>
            <a:r>
              <a:rPr lang="en-US" sz="3200" dirty="0" smtClean="0"/>
              <a:t>Class</a:t>
            </a:r>
            <a:endParaRPr lang="en-US" sz="3200" dirty="0"/>
          </a:p>
        </p:txBody>
      </p:sp>
      <p:pic>
        <p:nvPicPr>
          <p:cNvPr id="6" name="Picture 5" descr="Program code for private members of class time 1 which are not accessible outside the class. Line 1: forward slash, forward slash, fig. 10.3, colon, member access test, period, c s. Line 2: forward slash, forward slash, private members of class time 1 are not accessible outside the class. Line 3: class member access test. Line 4: left brace. Line 5, indented once: static void main, left parenthesis, right parenthesis. Line 6, indented once: left brace. Line 7, indented twice: v a r, time = new time1, left parenthesis, right parenthesis, semicolon, forward slash, forward slash, create and initialize time1 object. Line 8: blank. Line 9, indented twice: time, period, hour = 7, semicolon, forward slash, forward slash, error, colon, hour has private access in time 1. Line 10, indented twice: time, period, minute = 15, semicolon, forward slash, forward slash, error, colon, minute has private access in time1. Line 11, indented twice: time, period, second = 30, semicolon, forward slash, forward slash, error, colon, second has private access in time 1. Line 12, indented once: right brace. Line 13: right brace.&#10;&#10;An error list dialog box. The box lists the code, description, project, file, and line for three errors as follows. Error 1. Code, c s 0 1 2 2; description, open single quotes, time 1, period, hour, close single quotes, is inaccessible due to its protection level; project, member access test; file, member access test, period, c s; line 9. Error 2. Code, c s 0 1 2 2; description, open single quotes, time 1, period, minute, close single quotes, is inaccessible due to its protection level; project, member access test; file, member access test, period, c s; line 10. Error 3. Code, c s 0 1 2 2; description, open single quotes, time 1, period, second, close single quotes, is inaccessible due to its protection level; project, member access test; file, member access test, period, c s; line 11.&#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6805" y="1589043"/>
            <a:ext cx="7330390" cy="4425414"/>
          </a:xfrm>
          <a:prstGeom prst="rect">
            <a:avLst/>
          </a:prstGeom>
        </p:spPr>
      </p:pic>
    </p:spTree>
    <p:extLst>
      <p:ext uri="{BB962C8B-B14F-4D97-AF65-F5344CB8AC3E}">
        <p14:creationId xmlns:p14="http://schemas.microsoft.com/office/powerpoint/2010/main" val="34941317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10.4 Referring </a:t>
            </a:r>
            <a:r>
              <a:rPr lang="en-US" dirty="0"/>
              <a:t>to the Current Object’s Members with the this </a:t>
            </a:r>
            <a:r>
              <a:rPr lang="en-US" dirty="0" smtClean="0"/>
              <a:t>Reference </a:t>
            </a:r>
            <a:r>
              <a:rPr lang="en-US" sz="2000" b="0" dirty="0" smtClean="0"/>
              <a:t>(1 of 2)</a:t>
            </a:r>
            <a:endParaRPr lang="en-US" sz="2000" b="0" dirty="0"/>
          </a:p>
        </p:txBody>
      </p:sp>
      <p:sp>
        <p:nvSpPr>
          <p:cNvPr id="5" name="Text Placeholder 4"/>
          <p:cNvSpPr>
            <a:spLocks noGrp="1"/>
          </p:cNvSpPr>
          <p:nvPr>
            <p:ph type="body" idx="1"/>
          </p:nvPr>
        </p:nvSpPr>
        <p:spPr/>
        <p:txBody>
          <a:bodyPr/>
          <a:lstStyle/>
          <a:p>
            <a:r>
              <a:rPr lang="en-US" altLang="en-US" sz="2400" dirty="0">
                <a:latin typeface="+mn-lt"/>
              </a:rPr>
              <a:t>Every object can access a reference to itself with keyword </a:t>
            </a:r>
            <a:r>
              <a:rPr lang="en-US" altLang="en-US" sz="2400" dirty="0">
                <a:latin typeface="Consolas" panose="020B0609020204030204" pitchFamily="49" charset="0"/>
              </a:rPr>
              <a:t>this</a:t>
            </a:r>
            <a:r>
              <a:rPr lang="en-US" altLang="en-US" sz="2400" dirty="0">
                <a:latin typeface="+mn-lt"/>
              </a:rPr>
              <a:t>.</a:t>
            </a:r>
          </a:p>
          <a:p>
            <a:r>
              <a:rPr lang="en-US" altLang="en-US" sz="2400" dirty="0">
                <a:latin typeface="+mn-lt"/>
              </a:rPr>
              <a:t>When a non-static method/property is called, its body implicitly uses keyword </a:t>
            </a:r>
            <a:r>
              <a:rPr lang="en-US" altLang="en-US" sz="2400" dirty="0">
                <a:latin typeface="Consolas" panose="020B0609020204030204" pitchFamily="49" charset="0"/>
              </a:rPr>
              <a:t>this</a:t>
            </a:r>
            <a:r>
              <a:rPr lang="en-US" altLang="en-US" sz="2400" dirty="0">
                <a:latin typeface="+mn-lt"/>
              </a:rPr>
              <a:t> to refer to the object’s instance variables and other non-</a:t>
            </a:r>
            <a:r>
              <a:rPr lang="en-US" altLang="en-US" sz="2400" dirty="0">
                <a:latin typeface="Consolas" panose="020B0609020204030204" pitchFamily="49" charset="0"/>
              </a:rPr>
              <a:t>static</a:t>
            </a:r>
            <a:r>
              <a:rPr lang="en-US" altLang="en-US" sz="2400" dirty="0">
                <a:latin typeface="+mn-lt"/>
              </a:rPr>
              <a:t> class members.</a:t>
            </a:r>
          </a:p>
          <a:p>
            <a:r>
              <a:rPr lang="en-US" altLang="en-US" sz="2400" dirty="0">
                <a:latin typeface="+mn-lt"/>
              </a:rPr>
              <a:t>As you’ll see in </a:t>
            </a:r>
            <a:r>
              <a:rPr lang="en-US" altLang="en-US" sz="2400" dirty="0" smtClean="0">
                <a:latin typeface="+mn-lt"/>
              </a:rPr>
              <a:t>Figure</a:t>
            </a:r>
            <a:r>
              <a:rPr lang="en-US" altLang="en-US" sz="2400" dirty="0">
                <a:latin typeface="+mn-lt"/>
              </a:rPr>
              <a:t> 10.4, you can also use keyword this explicitly in a non-</a:t>
            </a:r>
            <a:r>
              <a:rPr lang="en-US" altLang="en-US" sz="2400" dirty="0">
                <a:latin typeface="Consolas" panose="020B0609020204030204" pitchFamily="49" charset="0"/>
              </a:rPr>
              <a:t>static</a:t>
            </a:r>
            <a:r>
              <a:rPr lang="en-US" altLang="en-US" sz="2400" dirty="0">
                <a:latin typeface="+mn-lt"/>
              </a:rPr>
              <a:t> method’s body.</a:t>
            </a:r>
            <a:endParaRPr lang="en-US" sz="2400" dirty="0">
              <a:latin typeface="+mn-lt"/>
            </a:endParaRPr>
          </a:p>
        </p:txBody>
      </p:sp>
    </p:spTree>
    <p:extLst>
      <p:ext uri="{BB962C8B-B14F-4D97-AF65-F5344CB8AC3E}">
        <p14:creationId xmlns:p14="http://schemas.microsoft.com/office/powerpoint/2010/main" val="32778758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chor="b"/>
          <a:lstStyle/>
          <a:p>
            <a:r>
              <a:rPr lang="en-US" sz="3000" dirty="0" smtClean="0"/>
              <a:t>Figure </a:t>
            </a:r>
            <a:r>
              <a:rPr lang="en-US" sz="3000" dirty="0"/>
              <a:t>10.4 </a:t>
            </a:r>
            <a:r>
              <a:rPr lang="en-US" sz="3000" dirty="0" smtClean="0">
                <a:latin typeface="Consolas" panose="020B0609020204030204" pitchFamily="49" charset="0"/>
              </a:rPr>
              <a:t>This</a:t>
            </a:r>
            <a:r>
              <a:rPr lang="en-US" sz="3000" dirty="0" smtClean="0"/>
              <a:t> </a:t>
            </a:r>
            <a:r>
              <a:rPr lang="en-US" sz="3000" dirty="0"/>
              <a:t>Used Implicitly and Explicitly to Refer to Members of an </a:t>
            </a:r>
            <a:r>
              <a:rPr lang="en-US" sz="3000" dirty="0" smtClean="0"/>
              <a:t>Object </a:t>
            </a:r>
            <a:r>
              <a:rPr lang="en-US" sz="2000" b="0" dirty="0" smtClean="0"/>
              <a:t>(1 of 3)</a:t>
            </a:r>
            <a:endParaRPr lang="en-US" sz="2000" b="0" dirty="0"/>
          </a:p>
        </p:txBody>
      </p:sp>
      <p:pic>
        <p:nvPicPr>
          <p:cNvPr id="8" name="Picture 7" descr="Program code which uses the keyword, this, to implicitly and explicitly to refer to members of an object. Line 1: forward slash, forward slash, fig. 10.4, colon, this test, period, c s. Line 2: forward slash, forward slash, this used implicitly and explicitly to refer to members of an object. Line 3: using system, semicolon. Line 4: blank. Line 5: class this test. Line 6: left brace. Line 7, indented once: static void main, left parenthesis, right parenthesis. Line 8, indented once: left brace. Line 9, indented twice: v a r, time = new simple time, left parenthesis, 15, comma, 30, comma, 19, right parenthesis, semicolon. Line 10, indented twice: console, period, write line, left parenthesis, time, period, build string, left parenthesis, right parenthesis, right parenthesis, semicolon. Line 11, indented once: right brace. Line 12: right brace. Line 13: blank."/>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5774" y="1659527"/>
            <a:ext cx="7912451" cy="2852787"/>
          </a:xfrm>
          <a:prstGeom prst="rect">
            <a:avLst/>
          </a:prstGeom>
        </p:spPr>
      </p:pic>
    </p:spTree>
    <p:extLst>
      <p:ext uri="{BB962C8B-B14F-4D97-AF65-F5344CB8AC3E}">
        <p14:creationId xmlns:p14="http://schemas.microsoft.com/office/powerpoint/2010/main" val="23404091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solidFill>
                  <a:schemeClr val="tx2"/>
                </a:solidFill>
              </a:rPr>
              <a:t>Learning Objectives </a:t>
            </a:r>
            <a:r>
              <a:rPr lang="pt-BR" sz="2000" b="0" dirty="0" smtClean="0">
                <a:solidFill>
                  <a:schemeClr val="tx2"/>
                </a:solidFill>
              </a:rPr>
              <a:t>(2 </a:t>
            </a:r>
            <a:r>
              <a:rPr lang="pt-BR" sz="2000" b="0" dirty="0">
                <a:solidFill>
                  <a:schemeClr val="tx2"/>
                </a:solidFill>
              </a:rPr>
              <a:t>of 2)</a:t>
            </a:r>
            <a:endParaRPr lang="en-US" dirty="0">
              <a:solidFill>
                <a:schemeClr val="tx2"/>
              </a:solidFill>
            </a:endParaRPr>
          </a:p>
        </p:txBody>
      </p:sp>
      <p:sp>
        <p:nvSpPr>
          <p:cNvPr id="3" name="Text Placeholder 2"/>
          <p:cNvSpPr>
            <a:spLocks noGrp="1"/>
          </p:cNvSpPr>
          <p:nvPr>
            <p:ph idx="1"/>
          </p:nvPr>
        </p:nvSpPr>
        <p:spPr/>
        <p:txBody>
          <a:bodyPr/>
          <a:lstStyle/>
          <a:p>
            <a:pPr marL="255600" indent="-255600">
              <a:buSzPct val="100000"/>
            </a:pPr>
            <a:r>
              <a:rPr lang="en-US" sz="2400" dirty="0">
                <a:latin typeface="+mn-lt"/>
              </a:rPr>
              <a:t>Use the </a:t>
            </a:r>
            <a:r>
              <a:rPr lang="en-US" sz="2400" dirty="0" smtClean="0">
                <a:latin typeface="+mn-lt"/>
              </a:rPr>
              <a:t>I</a:t>
            </a:r>
            <a:r>
              <a:rPr lang="en-US" sz="100" dirty="0" smtClean="0">
                <a:latin typeface="+mn-lt"/>
              </a:rPr>
              <a:t> </a:t>
            </a:r>
            <a:r>
              <a:rPr lang="en-US" sz="2400" dirty="0" smtClean="0">
                <a:latin typeface="+mn-lt"/>
              </a:rPr>
              <a:t>D</a:t>
            </a:r>
            <a:r>
              <a:rPr lang="en-US" sz="100" dirty="0" smtClean="0">
                <a:latin typeface="+mn-lt"/>
              </a:rPr>
              <a:t> </a:t>
            </a:r>
            <a:r>
              <a:rPr lang="en-US" sz="2400" dirty="0" smtClean="0">
                <a:latin typeface="+mn-lt"/>
              </a:rPr>
              <a:t>E’s </a:t>
            </a:r>
            <a:r>
              <a:rPr lang="en-US" sz="2400" b="1" dirty="0">
                <a:latin typeface="+mn-lt"/>
              </a:rPr>
              <a:t>Class View</a:t>
            </a:r>
            <a:r>
              <a:rPr lang="en-US" sz="2400" dirty="0">
                <a:latin typeface="+mn-lt"/>
              </a:rPr>
              <a:t> and </a:t>
            </a:r>
            <a:r>
              <a:rPr lang="en-US" sz="2400" b="1" dirty="0">
                <a:latin typeface="+mn-lt"/>
              </a:rPr>
              <a:t>Object Browser</a:t>
            </a:r>
            <a:r>
              <a:rPr lang="en-US" sz="2400" dirty="0">
                <a:latin typeface="+mn-lt"/>
              </a:rPr>
              <a:t> windows.</a:t>
            </a:r>
          </a:p>
          <a:p>
            <a:pPr marL="255600" indent="-255600">
              <a:buSzPct val="100000"/>
            </a:pPr>
            <a:r>
              <a:rPr lang="en-US" sz="2400" dirty="0">
                <a:latin typeface="+mn-lt"/>
              </a:rPr>
              <a:t>Use object initializers to create an object and initialize it in the same statement.</a:t>
            </a:r>
          </a:p>
          <a:p>
            <a:pPr marL="255600" indent="-255600">
              <a:buSzPct val="100000"/>
            </a:pPr>
            <a:r>
              <a:rPr lang="en-US" sz="2400" dirty="0">
                <a:latin typeface="+mn-lt"/>
              </a:rPr>
              <a:t>Overload built-in operators to work with objects of your own types.</a:t>
            </a:r>
          </a:p>
          <a:p>
            <a:pPr marL="255600" indent="-255600">
              <a:buSzPct val="100000"/>
            </a:pPr>
            <a:r>
              <a:rPr lang="en-US" sz="2400" dirty="0">
                <a:latin typeface="+mn-lt"/>
              </a:rPr>
              <a:t>Define your own value type with </a:t>
            </a:r>
            <a:r>
              <a:rPr lang="en-US" sz="2400" dirty="0">
                <a:latin typeface="Consolas" panose="020B0609020204030204" pitchFamily="49" charset="0"/>
              </a:rPr>
              <a:t>struct</a:t>
            </a:r>
            <a:r>
              <a:rPr lang="en-US" sz="2400" dirty="0">
                <a:latin typeface="+mn-lt"/>
              </a:rPr>
              <a:t>.</a:t>
            </a:r>
          </a:p>
          <a:p>
            <a:pPr marL="255600" indent="-255600">
              <a:buSzPct val="100000"/>
            </a:pPr>
            <a:r>
              <a:rPr lang="en-US" sz="2400" dirty="0">
                <a:latin typeface="+mn-lt"/>
              </a:rPr>
              <a:t>Use extension methods to enhance an existing class’s capabilities</a:t>
            </a:r>
            <a:r>
              <a:rPr lang="en-US" sz="2400" dirty="0" smtClean="0">
                <a:latin typeface="+mn-lt"/>
              </a:rPr>
              <a:t>.</a:t>
            </a:r>
            <a:endParaRPr lang="en-US" sz="2400" dirty="0">
              <a:latin typeface="+mn-lt"/>
            </a:endParaRPr>
          </a:p>
        </p:txBody>
      </p:sp>
    </p:spTree>
    <p:extLst>
      <p:ext uri="{BB962C8B-B14F-4D97-AF65-F5344CB8AC3E}">
        <p14:creationId xmlns:p14="http://schemas.microsoft.com/office/powerpoint/2010/main" val="164936728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sz="3000" dirty="0"/>
              <a:t>Figure 10.4 </a:t>
            </a:r>
            <a:r>
              <a:rPr lang="en-US" sz="3000" dirty="0" smtClean="0">
                <a:latin typeface="Consolas" panose="020B0609020204030204" pitchFamily="49" charset="0"/>
              </a:rPr>
              <a:t>This</a:t>
            </a:r>
            <a:r>
              <a:rPr lang="en-US" sz="3000" dirty="0" smtClean="0"/>
              <a:t> </a:t>
            </a:r>
            <a:r>
              <a:rPr lang="en-US" sz="3000" dirty="0"/>
              <a:t>Used Implicitly and Explicitly to Refer to Members of an Object </a:t>
            </a:r>
            <a:r>
              <a:rPr lang="en-US" sz="2000" b="0" dirty="0" smtClean="0"/>
              <a:t>(2 </a:t>
            </a:r>
            <a:r>
              <a:rPr lang="en-US" sz="2000" b="0" dirty="0"/>
              <a:t>of 3)</a:t>
            </a:r>
            <a:endParaRPr lang="en-US" dirty="0"/>
          </a:p>
        </p:txBody>
      </p:sp>
      <p:pic>
        <p:nvPicPr>
          <p:cNvPr id="4" name="Picture 3" descr="Line 14: forward slash, forward slash, class simple time demonstrates the, open quotes, this, close quotes, reference. Line 15: public class simple time. Line 16: left brace. Line 17, indented once: private i n t, hour, semicolon, forward slash, forward slash, 0-23. Line 18, indented once: private i n t, minute, semicolon, forward slash, forward slash, 0-59. Line 19, indented once: private i n t, second, semicolon, forward slash, forward slash, 0-59. Line 20: blank. Line 21, indented once: forward slash, forward slash, if the constructor uses parameter names identical to. Line 22, indented once: forward slash, forward slash, instance-variable names, the, open quotes, this, close quotes, reference is. Line 23, indented once: forward slash, forward slash, required to distinguish between the names. Line 24, indented once: public simple time, left parenthesis, i n t, hour, comma, i n t, minute, comma, i n t, second, right parenthesis. Line 25, indented once: left brace. Line 26, indented twice: this, period, hour = hour, semicolon, forward slash, forward slash, set, open quotes, this, close quotes, object’s hour instance variable. Line 27, indented twice: this, period, minute = minute, semicolon, forward slash, forward slash, set, open quotes, this, close quotes, object’s minute. Line 28, indented twice: this, period, second = second, semicolon, forward slash, forward slash, set, open quotes, this, close quotes, object’s second. Line 29, indented once: right brace. Line 30: blank."/>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2549" y="1632188"/>
            <a:ext cx="7698902" cy="3521558"/>
          </a:xfrm>
          <a:prstGeom prst="rect">
            <a:avLst/>
          </a:prstGeom>
        </p:spPr>
      </p:pic>
    </p:spTree>
    <p:extLst>
      <p:ext uri="{BB962C8B-B14F-4D97-AF65-F5344CB8AC3E}">
        <p14:creationId xmlns:p14="http://schemas.microsoft.com/office/powerpoint/2010/main" val="42604830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sz="3000" dirty="0"/>
              <a:t>Figure 10.4 </a:t>
            </a:r>
            <a:r>
              <a:rPr lang="en-US" sz="3000" dirty="0" smtClean="0">
                <a:latin typeface="Consolas" panose="020B0609020204030204" pitchFamily="49" charset="0"/>
              </a:rPr>
              <a:t>This</a:t>
            </a:r>
            <a:r>
              <a:rPr lang="en-US" sz="3000" dirty="0" smtClean="0"/>
              <a:t> </a:t>
            </a:r>
            <a:r>
              <a:rPr lang="en-US" sz="3000" dirty="0"/>
              <a:t>Used Implicitly and Explicitly to Refer to Members of an Object </a:t>
            </a:r>
            <a:r>
              <a:rPr lang="en-US" sz="2000" b="0" dirty="0" smtClean="0"/>
              <a:t>(3 </a:t>
            </a:r>
            <a:r>
              <a:rPr lang="en-US" sz="2000" b="0" dirty="0"/>
              <a:t>of 3)</a:t>
            </a:r>
            <a:endParaRPr lang="en-US" dirty="0"/>
          </a:p>
        </p:txBody>
      </p:sp>
      <p:pic>
        <p:nvPicPr>
          <p:cNvPr id="4" name="Picture 3" descr="Line 31, indented once: forward slash, forward slash, use explicit and implicit, open quotes, this, close quotes, to call to universal string. Line 32, indented once: public string build string, left parenthesis, right parenthesis, =, right angle bracket. Line 33, indented twice: dollar sign, open quotes, left brace, open quotes, this, period, to universal string, left parenthesis, right parenthesis, close quotes, comma, 24, right brace, colon, left brace, this, period, to universal string, left parenthesis, right parenthesis, right brace, close quotes, +. Line 34, indented twice: dollar sign, open quotes, back slash, n, left brace, open quotes, to universal string, left parenthesis, right parenthesis, close quotes, comma, 24, right brace, colon, left brace, to universal string, left parenthesis, right parenthesis, right brace, close quotes, semicolon. Line 35: blank. Line 36, indented once: forward slash, forward slash, convert to string in universal-time format, left parenthesis, h h: mm: s s, right parenthesis, semicolon. Line 37, indented once: forward slash, forward slash, open quotes, this, close quotes, is not required here to access instance variables, comma. Line 38, indented once: forward slash, forward slash, because the method does not have local variables with the same. Line 39, indented once: forward slash, forward slash, names as the instance variables. Line 40, indented once: public string to universal string, left parenthesis, right parenthesis, =, right angle bracket. Line 41, indented twice: dollar sign, open quotes, left brace, this, period, hour, colon, d 2, right brace, colon, left brace, this, period, minute, colon, d 2, right brace, colon, left brace, this, period, second, colon, d 2, right brace, close quotes, semicolon. Line 42: right brace. Program code. Line 1: this, period, to universal string, left parenthesis, right parenthesis, colon, 15:30:19. Line 2: to universal string, left parenthesis, right parenthesis, colon, 15:30:1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3298" y="1768805"/>
            <a:ext cx="7417404" cy="3384148"/>
          </a:xfrm>
          <a:prstGeom prst="rect">
            <a:avLst/>
          </a:prstGeom>
        </p:spPr>
      </p:pic>
    </p:spTree>
    <p:extLst>
      <p:ext uri="{BB962C8B-B14F-4D97-AF65-F5344CB8AC3E}">
        <p14:creationId xmlns:p14="http://schemas.microsoft.com/office/powerpoint/2010/main" val="8580144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10.4 Referring </a:t>
            </a:r>
            <a:r>
              <a:rPr lang="en-US" dirty="0"/>
              <a:t>to the Current Object’s Members with the this Reference </a:t>
            </a:r>
            <a:r>
              <a:rPr lang="en-US" sz="2000" b="0" dirty="0" smtClean="0"/>
              <a:t>(2 </a:t>
            </a:r>
            <a:r>
              <a:rPr lang="en-US" sz="2000" b="0" dirty="0"/>
              <a:t>of 2)</a:t>
            </a:r>
            <a:endParaRPr lang="en-US" dirty="0"/>
          </a:p>
        </p:txBody>
      </p:sp>
      <p:sp>
        <p:nvSpPr>
          <p:cNvPr id="5" name="Text Placeholder 4"/>
          <p:cNvSpPr>
            <a:spLocks noGrp="1"/>
          </p:cNvSpPr>
          <p:nvPr>
            <p:ph type="body" idx="1"/>
          </p:nvPr>
        </p:nvSpPr>
        <p:spPr>
          <a:xfrm>
            <a:off x="457200" y="1600201"/>
            <a:ext cx="8229600" cy="3154679"/>
          </a:xfrm>
        </p:spPr>
        <p:txBody>
          <a:bodyPr/>
          <a:lstStyle/>
          <a:p>
            <a:r>
              <a:rPr lang="en-US" altLang="en-US" sz="2400" dirty="0">
                <a:latin typeface="+mn-lt"/>
              </a:rPr>
              <a:t>If the constructor’s parameter names are identical to the class’s instance-variable names, so they hide (shadow) the corresponding instance variables.</a:t>
            </a:r>
          </a:p>
          <a:p>
            <a:r>
              <a:rPr lang="en-US" altLang="en-US" sz="2400" dirty="0">
                <a:latin typeface="+mn-lt"/>
              </a:rPr>
              <a:t>You can use the </a:t>
            </a:r>
            <a:r>
              <a:rPr lang="en-US" altLang="en-US" sz="2400" dirty="0">
                <a:latin typeface="Consolas" panose="020B0609020204030204" pitchFamily="49" charset="0"/>
              </a:rPr>
              <a:t>this</a:t>
            </a:r>
            <a:r>
              <a:rPr lang="en-US" altLang="en-US" sz="2400" dirty="0">
                <a:latin typeface="+mn-lt"/>
              </a:rPr>
              <a:t> reference to refer to hidden instance variables explicitly.</a:t>
            </a:r>
          </a:p>
          <a:p>
            <a:r>
              <a:rPr lang="en-US" altLang="en-US" sz="2400" dirty="0">
                <a:latin typeface="+mn-lt"/>
              </a:rPr>
              <a:t>If a member is not hidden, the </a:t>
            </a:r>
            <a:r>
              <a:rPr lang="en-US" altLang="en-US" sz="2400" dirty="0">
                <a:latin typeface="Consolas" panose="020B0609020204030204" pitchFamily="49" charset="0"/>
              </a:rPr>
              <a:t>this</a:t>
            </a:r>
            <a:r>
              <a:rPr lang="en-US" altLang="en-US" sz="2400" dirty="0">
                <a:latin typeface="+mn-lt"/>
              </a:rPr>
              <a:t> keyword is implied, but can be included explicitly</a:t>
            </a:r>
            <a:r>
              <a:rPr lang="en-US" altLang="en-US" sz="2400" dirty="0" smtClean="0">
                <a:latin typeface="+mn-lt"/>
              </a:rPr>
              <a:t>.</a:t>
            </a:r>
            <a:endParaRPr lang="en-US" altLang="en-US" sz="2400" dirty="0">
              <a:latin typeface="+mn-lt"/>
            </a:endParaRPr>
          </a:p>
        </p:txBody>
      </p:sp>
    </p:spTree>
    <p:extLst>
      <p:ext uri="{BB962C8B-B14F-4D97-AF65-F5344CB8AC3E}">
        <p14:creationId xmlns:p14="http://schemas.microsoft.com/office/powerpoint/2010/main" val="22229003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Software Engineering Observation 10.4</a:t>
            </a:r>
          </a:p>
        </p:txBody>
      </p:sp>
      <p:sp>
        <p:nvSpPr>
          <p:cNvPr id="3" name="Text Placeholder 2"/>
          <p:cNvSpPr>
            <a:spLocks noGrp="1"/>
          </p:cNvSpPr>
          <p:nvPr>
            <p:ph type="body" idx="1"/>
          </p:nvPr>
        </p:nvSpPr>
        <p:spPr>
          <a:xfrm>
            <a:off x="457200" y="1600201"/>
            <a:ext cx="8229600" cy="1920240"/>
          </a:xfrm>
        </p:spPr>
        <p:txBody>
          <a:bodyPr/>
          <a:lstStyle/>
          <a:p>
            <a:pPr marL="0" indent="0">
              <a:buNone/>
            </a:pPr>
            <a:r>
              <a:rPr lang="en-US" sz="2400" dirty="0">
                <a:latin typeface="+mn-lt"/>
              </a:rPr>
              <a:t>Using properties throughout a class to access the class’s instance variables normally </a:t>
            </a:r>
            <a:r>
              <a:rPr lang="en-US" sz="2400" dirty="0" smtClean="0">
                <a:latin typeface="+mn-lt"/>
              </a:rPr>
              <a:t>eliminates shadowing </a:t>
            </a:r>
            <a:r>
              <a:rPr lang="en-US" sz="2400" dirty="0">
                <a:latin typeface="+mn-lt"/>
              </a:rPr>
              <a:t>because property names use Pascal Case naming (capital first letter) and </a:t>
            </a:r>
            <a:r>
              <a:rPr lang="en-US" sz="2400" dirty="0" smtClean="0">
                <a:latin typeface="+mn-lt"/>
              </a:rPr>
              <a:t>parameter names </a:t>
            </a:r>
            <a:r>
              <a:rPr lang="en-US" sz="2400" dirty="0">
                <a:latin typeface="+mn-lt"/>
              </a:rPr>
              <a:t>use Camel Case (lowercase first letter).</a:t>
            </a:r>
          </a:p>
        </p:txBody>
      </p:sp>
    </p:spTree>
    <p:extLst>
      <p:ext uri="{BB962C8B-B14F-4D97-AF65-F5344CB8AC3E}">
        <p14:creationId xmlns:p14="http://schemas.microsoft.com/office/powerpoint/2010/main" val="279734736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10.5 Time Class Case Study: Overloaded </a:t>
            </a:r>
            <a:r>
              <a:rPr lang="en-US" dirty="0" smtClean="0"/>
              <a:t>Constructors </a:t>
            </a:r>
            <a:r>
              <a:rPr lang="en-US" sz="2000" b="0" dirty="0" smtClean="0"/>
              <a:t>(1 of 6)</a:t>
            </a:r>
            <a:endParaRPr lang="en-US" sz="2000" b="0" dirty="0"/>
          </a:p>
        </p:txBody>
      </p:sp>
      <p:sp>
        <p:nvSpPr>
          <p:cNvPr id="3" name="Text Placeholder 2"/>
          <p:cNvSpPr>
            <a:spLocks noGrp="1"/>
          </p:cNvSpPr>
          <p:nvPr>
            <p:ph type="body" idx="1"/>
          </p:nvPr>
        </p:nvSpPr>
        <p:spPr/>
        <p:txBody>
          <a:bodyPr/>
          <a:lstStyle/>
          <a:p>
            <a:r>
              <a:rPr lang="en-US" sz="2400" dirty="0">
                <a:latin typeface="+mn-lt"/>
              </a:rPr>
              <a:t>Overloaded constructors enable objects of a class to be conveniently initialized in different ways.</a:t>
            </a:r>
          </a:p>
          <a:p>
            <a:r>
              <a:rPr lang="en-US" sz="2400" dirty="0">
                <a:latin typeface="+mn-lt"/>
              </a:rPr>
              <a:t>To overload constructors, simply provide multiple constructor declarations with different signatures.</a:t>
            </a:r>
          </a:p>
        </p:txBody>
      </p:sp>
    </p:spTree>
    <p:extLst>
      <p:ext uri="{BB962C8B-B14F-4D97-AF65-F5344CB8AC3E}">
        <p14:creationId xmlns:p14="http://schemas.microsoft.com/office/powerpoint/2010/main" val="161263220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10.5.1 Class Time2 with Overloaded </a:t>
            </a:r>
            <a:r>
              <a:rPr lang="en-US" dirty="0" smtClean="0"/>
              <a:t>Constructors</a:t>
            </a:r>
            <a:endParaRPr lang="en-US" dirty="0"/>
          </a:p>
        </p:txBody>
      </p:sp>
      <p:sp>
        <p:nvSpPr>
          <p:cNvPr id="3" name="Text Placeholder 2"/>
          <p:cNvSpPr>
            <a:spLocks noGrp="1"/>
          </p:cNvSpPr>
          <p:nvPr>
            <p:ph type="body" idx="1"/>
          </p:nvPr>
        </p:nvSpPr>
        <p:spPr>
          <a:xfrm>
            <a:off x="457200" y="1600201"/>
            <a:ext cx="8229600" cy="853440"/>
          </a:xfrm>
        </p:spPr>
        <p:txBody>
          <a:bodyPr/>
          <a:lstStyle/>
          <a:p>
            <a:r>
              <a:rPr lang="en-US" sz="2400" dirty="0">
                <a:latin typeface="+mn-lt"/>
              </a:rPr>
              <a:t>Class Time2 (</a:t>
            </a:r>
            <a:r>
              <a:rPr lang="en-US" sz="2400" dirty="0" smtClean="0">
                <a:latin typeface="+mn-lt"/>
              </a:rPr>
              <a:t>Figure</a:t>
            </a:r>
            <a:r>
              <a:rPr lang="en-US" sz="2400" dirty="0">
                <a:latin typeface="+mn-lt"/>
              </a:rPr>
              <a:t> 10.5) contains overloaded constructors.</a:t>
            </a:r>
          </a:p>
        </p:txBody>
      </p:sp>
    </p:spTree>
    <p:extLst>
      <p:ext uri="{BB962C8B-B14F-4D97-AF65-F5344CB8AC3E}">
        <p14:creationId xmlns:p14="http://schemas.microsoft.com/office/powerpoint/2010/main" val="156559710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chor="b"/>
          <a:lstStyle/>
          <a:p>
            <a:r>
              <a:rPr lang="en-US" dirty="0" smtClean="0"/>
              <a:t>Figure </a:t>
            </a:r>
            <a:r>
              <a:rPr lang="en-US" dirty="0"/>
              <a:t>10.5 </a:t>
            </a:r>
            <a:r>
              <a:rPr lang="en-US" dirty="0">
                <a:latin typeface="Consolas" panose="020B0609020204030204" pitchFamily="49" charset="0"/>
              </a:rPr>
              <a:t>Time2</a:t>
            </a:r>
            <a:r>
              <a:rPr lang="en-US" dirty="0"/>
              <a:t> Class Declaration with Overloaded </a:t>
            </a:r>
            <a:r>
              <a:rPr lang="en-US" dirty="0" smtClean="0"/>
              <a:t>Constructors </a:t>
            </a:r>
            <a:r>
              <a:rPr lang="en-US" sz="2000" b="0" dirty="0" smtClean="0"/>
              <a:t>(1 of 6)</a:t>
            </a:r>
            <a:endParaRPr lang="en-US" sz="2000" b="0" dirty="0"/>
          </a:p>
        </p:txBody>
      </p:sp>
      <p:pic>
        <p:nvPicPr>
          <p:cNvPr id="6" name="Picture 5" descr="Program code for time 2 class declaration with overloaded constructors. Line 1: forward slash, forward slash, fig. 10. 5, colon, time 2, period, c s. Line 2: forward slash, forward slash, time 2 class declaration with overloaded constructors. Line 3: using system, semicolon, forward slash, forward slash, for class argument out of range exception. Line 4: blank. Line 5: public class time 2. Line 6: left brace. Line 7, indented once: private i n t, hour, semicolon, forward slash, forward slash, 0 hyphen 23. Line 8, indented once: private i n t, minute, semicolon, forward slash, forward slash, 0 hyphen 59. Line 9, indented once: private i n t, second, semicolon, forward slash, forward slash, 0 hyphen 59. Line 10: blank. Line 11, indented once: forward slash, forward slash, constructor can be called with zero, one, two or three arguments. Line 12, indented once: public time 2, left parenthesis, i n t, hour = 0, comma, i n t, minute = 0, comma, i n t, second = 0, right parenthesis. Line 13, indented once: left brace. Line 14, indented twice: set time, left parenthesis, hour, comma, minute, comma, second, right parenthesis, semicolon, forward slash, forward slash, invoke set time, to validate time. Line 15, indented once: right brace. Line 16: blank."/>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7702" y="1606500"/>
            <a:ext cx="7775891" cy="3437548"/>
          </a:xfrm>
          <a:prstGeom prst="rect">
            <a:avLst/>
          </a:prstGeom>
        </p:spPr>
      </p:pic>
    </p:spTree>
    <p:extLst>
      <p:ext uri="{BB962C8B-B14F-4D97-AF65-F5344CB8AC3E}">
        <p14:creationId xmlns:p14="http://schemas.microsoft.com/office/powerpoint/2010/main" val="17738869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a:t>Figure 10.5 </a:t>
            </a:r>
            <a:r>
              <a:rPr lang="en-US" dirty="0">
                <a:latin typeface="Consolas" panose="020B0609020204030204" pitchFamily="49" charset="0"/>
              </a:rPr>
              <a:t>Time2</a:t>
            </a:r>
            <a:r>
              <a:rPr lang="en-US" dirty="0"/>
              <a:t> Class Declaration with Overloaded Constructors </a:t>
            </a:r>
            <a:r>
              <a:rPr lang="en-US" sz="2000" b="0" dirty="0" smtClean="0"/>
              <a:t>(2 </a:t>
            </a:r>
            <a:r>
              <a:rPr lang="en-US" sz="2000" b="0" dirty="0"/>
              <a:t>of 6)</a:t>
            </a:r>
            <a:endParaRPr lang="en-US" dirty="0"/>
          </a:p>
        </p:txBody>
      </p:sp>
      <p:pic>
        <p:nvPicPr>
          <p:cNvPr id="4" name="Picture 3" descr="Line 17, indented once: forward slash, forward slash, time 2 constructor, colon, another time 2 object supplied as an argument. Line 18, indented once: public time 2, left parenthesis, time 2 time, right parenthesis. Line 19, indented twice: colon, this, left parenthesis, time, period, hour, comma, time, period, minute, comma, time, period, second, right parenthesis, left brace, right brace. Line 20: blank. Line 21, indented once: forward slash, forward slash, set a new time value using universal time, semicolon, invalid values. Line 22, indented once: forward slash, forward slash, cause the properties’ set accessors to throw exceptions. Line 23, indented once: public void set time, left parenthesis, i n t, hour, comma, i n t, minute, comma, I n t, second, right parenthesis. Line 24, indented once: left brace. Line 25, indented twice: hour = hour, semicolon, forward slash, forward slash, set the hour property. Line 26, indented twice: minute = minute, semicolon, forward slash, forward slash, set the minute property. Line 27, indented twice: second = second, semicolon, forward slash, forward slash, set the second property. Line 28, indented once: right brace. Line 29: blank."/>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5175" y="1686938"/>
            <a:ext cx="7853650" cy="2796270"/>
          </a:xfrm>
          <a:prstGeom prst="rect">
            <a:avLst/>
          </a:prstGeom>
        </p:spPr>
      </p:pic>
    </p:spTree>
    <p:extLst>
      <p:ext uri="{BB962C8B-B14F-4D97-AF65-F5344CB8AC3E}">
        <p14:creationId xmlns:p14="http://schemas.microsoft.com/office/powerpoint/2010/main" val="425465653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a:t>Figure 10.5 </a:t>
            </a:r>
            <a:r>
              <a:rPr lang="en-US" dirty="0">
                <a:latin typeface="Consolas" panose="020B0609020204030204" pitchFamily="49" charset="0"/>
              </a:rPr>
              <a:t>Time2</a:t>
            </a:r>
            <a:r>
              <a:rPr lang="en-US" dirty="0"/>
              <a:t> Class Declaration with Overloaded Constructors </a:t>
            </a:r>
            <a:r>
              <a:rPr lang="en-US" sz="2000" b="0" dirty="0" smtClean="0"/>
              <a:t>(3 </a:t>
            </a:r>
            <a:r>
              <a:rPr lang="en-US" sz="2000" b="0" dirty="0"/>
              <a:t>of 6)</a:t>
            </a:r>
            <a:endParaRPr lang="en-US" dirty="0"/>
          </a:p>
        </p:txBody>
      </p:sp>
      <p:pic>
        <p:nvPicPr>
          <p:cNvPr id="4" name="Picture 3" descr="Line 30, indented once: forward slash, forward slash, property that gets and sets the hour. Line 31, indented once: public i n t, hour. Line 32, indented once: left brace. Line 33, indented twice: get. Line 34, indented twice: left brace. Line 35, indented three times: return hour, semicolon. Line 36, indented twice: right brace. Line 37, indented twice: set. Line 38, indented twice: left brace. Line 39, indented three times: if, left parenthesis, value, left angle bracket, 0, double pipe, value, right angle bracket, 23, right parenthesis. Line 40, indented three times: left brace. Line 41, indented four times: throw new argument out of range exception, left parenthesis, name of, left parenthesis, value, right parenthesis, comma. Line 42, indented five times: value, comma, dollar sign, open quotes, left brace, name of, left parenthesis, hour, right parenthesis, right brace, must be 0-23, close quotes, right parenthesis, semicolon. Line 43, indented three times: right brace. Line 44: blank. Line 45, indented three times: hour = value, semicolon. Line 46, indented twice: right brace. Line 47, indented once: right brace. Line 48: blank."/>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398" y="1663092"/>
            <a:ext cx="7547203" cy="3799316"/>
          </a:xfrm>
          <a:prstGeom prst="rect">
            <a:avLst/>
          </a:prstGeom>
        </p:spPr>
      </p:pic>
    </p:spTree>
    <p:extLst>
      <p:ext uri="{BB962C8B-B14F-4D97-AF65-F5344CB8AC3E}">
        <p14:creationId xmlns:p14="http://schemas.microsoft.com/office/powerpoint/2010/main" val="65241372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a:t>Figure 10.5 </a:t>
            </a:r>
            <a:r>
              <a:rPr lang="en-US" dirty="0">
                <a:latin typeface="Consolas" panose="020B0609020204030204" pitchFamily="49" charset="0"/>
              </a:rPr>
              <a:t>Time2</a:t>
            </a:r>
            <a:r>
              <a:rPr lang="en-US" dirty="0"/>
              <a:t> Class Declaration with Overloaded Constructors </a:t>
            </a:r>
            <a:r>
              <a:rPr lang="en-US" sz="2000" b="0" dirty="0" smtClean="0"/>
              <a:t>(4 </a:t>
            </a:r>
            <a:r>
              <a:rPr lang="en-US" sz="2000" b="0" dirty="0"/>
              <a:t>of 6)</a:t>
            </a:r>
            <a:endParaRPr lang="en-US" dirty="0"/>
          </a:p>
        </p:txBody>
      </p:sp>
      <p:pic>
        <p:nvPicPr>
          <p:cNvPr id="4" name="Picture 3" descr="Line 49, indented once: forward slash, forward slash, property that gets and sets the minute. Line 50, indented once: public i n t, minute. Line 51, indented once: left brace. Line 52, indented twice: get. Line 53, indented twice: left brace. Line 54, indented three times: return minute, semicolon. Line 55, indented twice: right brace. Line 56, indented twice: set. Line 57, indented twice: left brace. Line 58, indented three times: if, left parenthesis, value, left angle bracket, 0, double pipe, value, right angle bracket, 59, right parenthesis. Line 59, indented three times: left brace. Line 60, indented four times: throw new argument out of range exception, left parenthesis, name of, left parenthesis, value, right parenthesis, comma. Line 61, indented five times: value, comma, dollar sign, open quotes, left brace, name of, left parenthesis, minute, right parenthesis, right brace, must be 0 hyphen 59, close quotes, right parenthesis, semicolon. Line 62, indented three times: right brace. Line 63: blank. Line 64, indented four times: minute = value, semicolon. Line 65, indented three times: right brace. Line 66, indented twice: right brace. Line 67: blank."/>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2549" y="1591990"/>
            <a:ext cx="7698902" cy="3882239"/>
          </a:xfrm>
          <a:prstGeom prst="rect">
            <a:avLst/>
          </a:prstGeom>
        </p:spPr>
      </p:pic>
    </p:spTree>
    <p:extLst>
      <p:ext uri="{BB962C8B-B14F-4D97-AF65-F5344CB8AC3E}">
        <p14:creationId xmlns:p14="http://schemas.microsoft.com/office/powerpoint/2010/main" val="30001475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 </a:t>
            </a:r>
            <a:r>
              <a:rPr lang="en-US" sz="2000" b="0" dirty="0" smtClean="0"/>
              <a:t>(1 of 3)</a:t>
            </a:r>
            <a:endParaRPr lang="en-US" sz="2000" b="0" dirty="0"/>
          </a:p>
        </p:txBody>
      </p:sp>
      <p:sp>
        <p:nvSpPr>
          <p:cNvPr id="3" name="Text Placeholder 2"/>
          <p:cNvSpPr>
            <a:spLocks noGrp="1"/>
          </p:cNvSpPr>
          <p:nvPr>
            <p:ph type="body" idx="1"/>
          </p:nvPr>
        </p:nvSpPr>
        <p:spPr/>
        <p:txBody>
          <a:bodyPr/>
          <a:lstStyle/>
          <a:p>
            <a:pPr marL="0" indent="0">
              <a:buNone/>
            </a:pPr>
            <a:r>
              <a:rPr lang="en-US" sz="2200" b="1" dirty="0">
                <a:solidFill>
                  <a:schemeClr val="tx2"/>
                </a:solidFill>
                <a:latin typeface="+mn-lt"/>
              </a:rPr>
              <a:t>10.1</a:t>
            </a:r>
            <a:r>
              <a:rPr lang="en-US" sz="2200" dirty="0">
                <a:latin typeface="+mn-lt"/>
              </a:rPr>
              <a:t> Introduction</a:t>
            </a:r>
          </a:p>
          <a:p>
            <a:pPr marL="0" indent="0">
              <a:buNone/>
            </a:pPr>
            <a:r>
              <a:rPr lang="en-US" sz="2200" b="1" dirty="0" smtClean="0">
                <a:solidFill>
                  <a:schemeClr val="tx2"/>
                </a:solidFill>
                <a:latin typeface="+mn-lt"/>
              </a:rPr>
              <a:t>10.2</a:t>
            </a:r>
            <a:r>
              <a:rPr lang="en-US" sz="2200" dirty="0" smtClean="0">
                <a:latin typeface="+mn-lt"/>
              </a:rPr>
              <a:t> </a:t>
            </a:r>
            <a:r>
              <a:rPr lang="en-US" sz="2200" dirty="0">
                <a:latin typeface="Consolas" panose="020B0609020204030204" pitchFamily="49" charset="0"/>
              </a:rPr>
              <a:t>Time</a:t>
            </a:r>
            <a:r>
              <a:rPr lang="en-US" sz="2200" dirty="0">
                <a:latin typeface="+mn-lt"/>
              </a:rPr>
              <a:t> Class Case Study; Throwing Exceptions</a:t>
            </a:r>
          </a:p>
          <a:p>
            <a:pPr marL="487350" lvl="1" indent="0">
              <a:buNone/>
            </a:pPr>
            <a:r>
              <a:rPr lang="en-US" sz="2200" dirty="0" smtClean="0">
                <a:solidFill>
                  <a:schemeClr val="tx2"/>
                </a:solidFill>
                <a:latin typeface="+mn-lt"/>
              </a:rPr>
              <a:t>10.2.1</a:t>
            </a:r>
            <a:r>
              <a:rPr lang="en-US" sz="2200" dirty="0" smtClean="0">
                <a:latin typeface="+mn-lt"/>
              </a:rPr>
              <a:t> </a:t>
            </a:r>
            <a:r>
              <a:rPr lang="en-US" sz="2200" dirty="0">
                <a:latin typeface="Consolas" panose="020B0609020204030204" pitchFamily="49" charset="0"/>
              </a:rPr>
              <a:t>Time1</a:t>
            </a:r>
            <a:r>
              <a:rPr lang="en-US" sz="2200" dirty="0">
                <a:latin typeface="+mn-lt"/>
              </a:rPr>
              <a:t> Class Declaration</a:t>
            </a:r>
          </a:p>
          <a:p>
            <a:pPr marL="487350" lvl="1" indent="0">
              <a:buNone/>
            </a:pPr>
            <a:r>
              <a:rPr lang="en-US" sz="2200" dirty="0" smtClean="0">
                <a:solidFill>
                  <a:schemeClr val="tx2"/>
                </a:solidFill>
                <a:latin typeface="+mn-lt"/>
              </a:rPr>
              <a:t>10.2.2</a:t>
            </a:r>
            <a:r>
              <a:rPr lang="en-US" sz="2200" dirty="0" smtClean="0">
                <a:latin typeface="+mn-lt"/>
              </a:rPr>
              <a:t> </a:t>
            </a:r>
            <a:r>
              <a:rPr lang="en-US" sz="2200" dirty="0">
                <a:latin typeface="+mn-lt"/>
              </a:rPr>
              <a:t>Using Class </a:t>
            </a:r>
            <a:r>
              <a:rPr lang="en-US" sz="2200" dirty="0">
                <a:latin typeface="Consolas" panose="020B0609020204030204" pitchFamily="49" charset="0"/>
              </a:rPr>
              <a:t>Time1</a:t>
            </a:r>
          </a:p>
          <a:p>
            <a:pPr marL="0" indent="0">
              <a:buNone/>
            </a:pPr>
            <a:r>
              <a:rPr lang="en-US" sz="2200" b="1" dirty="0">
                <a:solidFill>
                  <a:schemeClr val="tx2"/>
                </a:solidFill>
                <a:latin typeface="+mn-lt"/>
              </a:rPr>
              <a:t>10.3</a:t>
            </a:r>
            <a:r>
              <a:rPr lang="en-US" sz="2200" dirty="0">
                <a:latin typeface="+mn-lt"/>
              </a:rPr>
              <a:t> Controlling Access to Members</a:t>
            </a:r>
          </a:p>
          <a:p>
            <a:pPr marL="627063" indent="-627063">
              <a:buNone/>
            </a:pPr>
            <a:r>
              <a:rPr lang="en-US" sz="2200" b="1" dirty="0">
                <a:solidFill>
                  <a:schemeClr val="tx2"/>
                </a:solidFill>
                <a:latin typeface="+mn-lt"/>
              </a:rPr>
              <a:t>10.4</a:t>
            </a:r>
            <a:r>
              <a:rPr lang="en-US" sz="2200" dirty="0">
                <a:latin typeface="+mn-lt"/>
              </a:rPr>
              <a:t> Referring to the Current Object’s Members with the </a:t>
            </a:r>
            <a:r>
              <a:rPr lang="en-US" sz="2200" dirty="0">
                <a:latin typeface="Consolas" panose="020B0609020204030204" pitchFamily="49" charset="0"/>
              </a:rPr>
              <a:t>this</a:t>
            </a:r>
            <a:r>
              <a:rPr lang="en-US" sz="2200" dirty="0">
                <a:latin typeface="+mn-lt"/>
              </a:rPr>
              <a:t> Reference</a:t>
            </a:r>
          </a:p>
          <a:p>
            <a:pPr marL="0" indent="0">
              <a:buNone/>
            </a:pPr>
            <a:r>
              <a:rPr lang="en-US" sz="2200" b="1" dirty="0">
                <a:solidFill>
                  <a:schemeClr val="tx2"/>
                </a:solidFill>
                <a:latin typeface="+mn-lt"/>
              </a:rPr>
              <a:t>10.5</a:t>
            </a:r>
            <a:r>
              <a:rPr lang="en-US" sz="2200" dirty="0">
                <a:latin typeface="+mn-lt"/>
              </a:rPr>
              <a:t> </a:t>
            </a:r>
            <a:r>
              <a:rPr lang="en-US" sz="2200" dirty="0" smtClean="0">
                <a:latin typeface="Consolas" panose="020B0609020204030204" pitchFamily="49" charset="0"/>
              </a:rPr>
              <a:t>Time</a:t>
            </a:r>
            <a:r>
              <a:rPr lang="en-US" sz="2200" dirty="0" smtClean="0">
                <a:latin typeface="+mn-lt"/>
              </a:rPr>
              <a:t> </a:t>
            </a:r>
            <a:r>
              <a:rPr lang="en-US" sz="2200" dirty="0">
                <a:latin typeface="+mn-lt"/>
              </a:rPr>
              <a:t>Class Case Study: Overloaded </a:t>
            </a:r>
            <a:r>
              <a:rPr lang="en-US" sz="2200" dirty="0" smtClean="0">
                <a:latin typeface="+mn-lt"/>
              </a:rPr>
              <a:t>Constructors</a:t>
            </a:r>
          </a:p>
          <a:p>
            <a:pPr marL="487350" lvl="1" indent="0">
              <a:buNone/>
            </a:pPr>
            <a:r>
              <a:rPr lang="en-US" sz="2200" dirty="0">
                <a:solidFill>
                  <a:schemeClr val="tx2"/>
                </a:solidFill>
                <a:latin typeface="+mn-lt"/>
              </a:rPr>
              <a:t>10.5.1</a:t>
            </a:r>
            <a:r>
              <a:rPr lang="en-US" sz="2200" dirty="0">
                <a:latin typeface="+mn-lt"/>
              </a:rPr>
              <a:t> Class </a:t>
            </a:r>
            <a:r>
              <a:rPr lang="en-US" sz="2200" dirty="0">
                <a:latin typeface="Consolas" panose="020B0609020204030204" pitchFamily="49" charset="0"/>
              </a:rPr>
              <a:t>Time2</a:t>
            </a:r>
            <a:r>
              <a:rPr lang="en-US" sz="2200" dirty="0">
                <a:latin typeface="+mn-lt"/>
              </a:rPr>
              <a:t> with Overloaded Constructors</a:t>
            </a:r>
          </a:p>
          <a:p>
            <a:pPr marL="487350" lvl="1" indent="0">
              <a:buNone/>
            </a:pPr>
            <a:r>
              <a:rPr lang="en-US" sz="2200" dirty="0">
                <a:solidFill>
                  <a:schemeClr val="tx2"/>
                </a:solidFill>
                <a:latin typeface="+mn-lt"/>
              </a:rPr>
              <a:t>10.5.2</a:t>
            </a:r>
            <a:r>
              <a:rPr lang="en-US" sz="2200" b="1" dirty="0">
                <a:latin typeface="+mn-lt"/>
              </a:rPr>
              <a:t> </a:t>
            </a:r>
            <a:r>
              <a:rPr lang="en-US" sz="2200" dirty="0">
                <a:latin typeface="+mn-lt"/>
              </a:rPr>
              <a:t>Using Class </a:t>
            </a:r>
            <a:r>
              <a:rPr lang="en-US" sz="2200" dirty="0">
                <a:latin typeface="Consolas" panose="020B0609020204030204" pitchFamily="49" charset="0"/>
              </a:rPr>
              <a:t>Time2</a:t>
            </a:r>
            <a:r>
              <a:rPr lang="en-US" sz="2200" dirty="0">
                <a:latin typeface="+mn-lt"/>
              </a:rPr>
              <a:t>’s Overloaded Constructors</a:t>
            </a:r>
            <a:endParaRPr lang="en-US" sz="2200" dirty="0" smtClean="0">
              <a:latin typeface="+mn-lt"/>
            </a:endParaRPr>
          </a:p>
        </p:txBody>
      </p:sp>
    </p:spTree>
    <p:extLst>
      <p:ext uri="{BB962C8B-B14F-4D97-AF65-F5344CB8AC3E}">
        <p14:creationId xmlns:p14="http://schemas.microsoft.com/office/powerpoint/2010/main" val="5450012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a:t>Figure 10.5 </a:t>
            </a:r>
            <a:r>
              <a:rPr lang="en-US" dirty="0">
                <a:latin typeface="Consolas" panose="020B0609020204030204" pitchFamily="49" charset="0"/>
              </a:rPr>
              <a:t>Time2</a:t>
            </a:r>
            <a:r>
              <a:rPr lang="en-US" dirty="0"/>
              <a:t> Class Declaration with Overloaded Constructors </a:t>
            </a:r>
            <a:r>
              <a:rPr lang="en-US" sz="2000" b="0" dirty="0" smtClean="0"/>
              <a:t>(5 </a:t>
            </a:r>
            <a:r>
              <a:rPr lang="en-US" sz="2000" b="0" dirty="0"/>
              <a:t>of 6)</a:t>
            </a:r>
            <a:endParaRPr lang="en-US" dirty="0"/>
          </a:p>
        </p:txBody>
      </p:sp>
      <p:pic>
        <p:nvPicPr>
          <p:cNvPr id="4" name="Picture 3" descr="Line 68, indented once: forward slash, forward slash, property that gets and sets the second. Line 69, indented once: public i n t, second. Line 70, indented once: left brace. Line 71, indented twice: get. Line 72, indented twice: left brace. Line 73, indented three times: return second, semicolon. Line 74, indented twice: right brace. Line 75, indented twice: set. Line 76, indented twice: left brace. Line 77, indented three times: if, left parenthesis, value, left angle bracket, 0, double pipe, value, right angle bracket, 59, right parenthesis. Line 78, indented three times: left brace. Line 79, indented four times: throw new argument out of range exception, left parenthesis, name of, left parenthesis, value, right parenthesis, comma. Line 80, indented five times: value, comma, dollar sign, open quotes, left brace, name of, left parenthesis, second, right parenthesis, right brace, must be 0 hyphen 59, close quotes, right parenthesis, semicolon. Line 81, indented three times: right brace. Line 82: blank. Line 83, indented three times: second = value, semicolon. Line 84, indented twice: right brace. Line 85, indented once: right brace. Line 86: blank."/>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5175" y="1602476"/>
            <a:ext cx="7853650" cy="4007104"/>
          </a:xfrm>
          <a:prstGeom prst="rect">
            <a:avLst/>
          </a:prstGeom>
        </p:spPr>
      </p:pic>
    </p:spTree>
    <p:extLst>
      <p:ext uri="{BB962C8B-B14F-4D97-AF65-F5344CB8AC3E}">
        <p14:creationId xmlns:p14="http://schemas.microsoft.com/office/powerpoint/2010/main" val="382491025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a:t>Figure 10.5 </a:t>
            </a:r>
            <a:r>
              <a:rPr lang="en-US" dirty="0">
                <a:latin typeface="Consolas" panose="020B0609020204030204" pitchFamily="49" charset="0"/>
              </a:rPr>
              <a:t>Time2</a:t>
            </a:r>
            <a:r>
              <a:rPr lang="en-US" dirty="0"/>
              <a:t> Class Declaration with Overloaded Constructors </a:t>
            </a:r>
            <a:r>
              <a:rPr lang="en-US" sz="2000" b="0" dirty="0" smtClean="0"/>
              <a:t>(6 </a:t>
            </a:r>
            <a:r>
              <a:rPr lang="en-US" sz="2000" b="0" dirty="0"/>
              <a:t>of 6)</a:t>
            </a:r>
            <a:endParaRPr lang="en-US" dirty="0"/>
          </a:p>
        </p:txBody>
      </p:sp>
      <p:pic>
        <p:nvPicPr>
          <p:cNvPr id="5" name="Picture 4" descr="Line 87, indented once: forward slash, forward slash, convert to string in universal-time format, left parenthesis, h h: m m: s s, right parenthesis. Line 88, indented once: public string to universal string, left parenthesis, right parenthesis, =, right angle bracket. Line 89, indented twice: dollar sign, open quotes, left brace, hour, colon, d 2, right brace, colon, left brace, minute, colon, d 2, right brace, colon, left brace, second, colon, d 2, right brace, close quotes, semicolon. Line 90: blank. Line 91, indented once: forward slash, forward slash, convert to string in standard-time format, left parenthesis, h: m m: s s a m or pm, right parenthesis. Line 92, indented once: public override string to string, left parenthesis, right parenthesis, =, right angle bracket. Line 93, indented twice: dollar sign, open quotes, left brace, left parenthesis, left parenthesis, hour = = 0, double pipe, hour = = 12, right parenthesis, ? 12, colon, hour, %, 12, right parenthesis, right brace, colon, close quotes, +. Line 94, indented twice: dollar sign, open quotes, left brace, minute, colon, d 2, right brace, colon, left brace, second, colon, d 2, right brace, left brace, left parenthesis, hour, left angle bracket, 12 ?, open quotes, a m, close quotes, colon, open quotes, p m, close quotes, right parenthesis, right brace, close quotes, semicolon. Line 95: right brac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4170" y="1754737"/>
            <a:ext cx="7635660" cy="2025793"/>
          </a:xfrm>
          <a:prstGeom prst="rect">
            <a:avLst/>
          </a:prstGeom>
        </p:spPr>
      </p:pic>
    </p:spTree>
    <p:extLst>
      <p:ext uri="{BB962C8B-B14F-4D97-AF65-F5344CB8AC3E}">
        <p14:creationId xmlns:p14="http://schemas.microsoft.com/office/powerpoint/2010/main" val="280468442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10.5 Time Class Case Study: Overloaded Constructors </a:t>
            </a:r>
            <a:r>
              <a:rPr lang="en-US" sz="2000" b="0" dirty="0" smtClean="0"/>
              <a:t>(2 </a:t>
            </a:r>
            <a:r>
              <a:rPr lang="en-US" sz="2000" b="0" dirty="0"/>
              <a:t>of </a:t>
            </a:r>
            <a:r>
              <a:rPr lang="en-US" sz="2000" b="0" dirty="0" smtClean="0"/>
              <a:t>6)</a:t>
            </a:r>
            <a:endParaRPr lang="en-US" dirty="0"/>
          </a:p>
        </p:txBody>
      </p:sp>
      <p:sp>
        <p:nvSpPr>
          <p:cNvPr id="5" name="Text Placeholder 4"/>
          <p:cNvSpPr>
            <a:spLocks noGrp="1"/>
          </p:cNvSpPr>
          <p:nvPr>
            <p:ph type="body" idx="1"/>
          </p:nvPr>
        </p:nvSpPr>
        <p:spPr>
          <a:xfrm>
            <a:off x="457200" y="1600200"/>
            <a:ext cx="8229600" cy="2987040"/>
          </a:xfrm>
        </p:spPr>
        <p:txBody>
          <a:bodyPr/>
          <a:lstStyle/>
          <a:p>
            <a:pPr marL="0" indent="0">
              <a:buNone/>
            </a:pPr>
            <a:r>
              <a:rPr lang="en-US" sz="2400" b="1" dirty="0">
                <a:latin typeface="+mn-lt"/>
              </a:rPr>
              <a:t>Class Time2’s Three-Argument Constructor</a:t>
            </a:r>
          </a:p>
          <a:p>
            <a:r>
              <a:rPr lang="en-US" sz="2400" dirty="0">
                <a:latin typeface="+mn-lt"/>
              </a:rPr>
              <a:t>Lines 12–15 declare a constructor with three default parameters</a:t>
            </a:r>
            <a:r>
              <a:rPr lang="en-US" sz="2400" dirty="0" smtClean="0">
                <a:latin typeface="+mn-lt"/>
              </a:rPr>
              <a:t>.</a:t>
            </a:r>
            <a:endParaRPr lang="en-US" sz="2400" dirty="0">
              <a:latin typeface="+mn-lt"/>
            </a:endParaRPr>
          </a:p>
          <a:p>
            <a:r>
              <a:rPr lang="en-US" sz="2400" dirty="0">
                <a:latin typeface="+mn-lt"/>
              </a:rPr>
              <a:t>This is also the class’s parameterless constructor because you can call the constructor without arguments and the compiler will automatically provide the default parameter values.</a:t>
            </a:r>
          </a:p>
        </p:txBody>
      </p:sp>
    </p:spTree>
    <p:extLst>
      <p:ext uri="{BB962C8B-B14F-4D97-AF65-F5344CB8AC3E}">
        <p14:creationId xmlns:p14="http://schemas.microsoft.com/office/powerpoint/2010/main" val="12215737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Common Programming Error 10.1</a:t>
            </a:r>
          </a:p>
        </p:txBody>
      </p:sp>
      <p:sp>
        <p:nvSpPr>
          <p:cNvPr id="3" name="Text Placeholder 2"/>
          <p:cNvSpPr>
            <a:spLocks noGrp="1"/>
          </p:cNvSpPr>
          <p:nvPr>
            <p:ph type="body" idx="1"/>
          </p:nvPr>
        </p:nvSpPr>
        <p:spPr>
          <a:xfrm>
            <a:off x="457200" y="1600201"/>
            <a:ext cx="8229600" cy="1935480"/>
          </a:xfrm>
        </p:spPr>
        <p:txBody>
          <a:bodyPr/>
          <a:lstStyle/>
          <a:p>
            <a:pPr marL="0" indent="0">
              <a:buNone/>
            </a:pPr>
            <a:r>
              <a:rPr lang="en-US" sz="2400" dirty="0">
                <a:latin typeface="+mn-lt"/>
              </a:rPr>
              <a:t>A constructor can call methods of its class. Be aware that the instance </a:t>
            </a:r>
            <a:r>
              <a:rPr lang="en-US" sz="2400" dirty="0" smtClean="0">
                <a:latin typeface="+mn-lt"/>
              </a:rPr>
              <a:t>variables </a:t>
            </a:r>
            <a:r>
              <a:rPr lang="en-US" sz="2400" dirty="0">
                <a:latin typeface="+mn-lt"/>
              </a:rPr>
              <a:t>might </a:t>
            </a:r>
            <a:r>
              <a:rPr lang="en-US" sz="2400" dirty="0" smtClean="0">
                <a:latin typeface="+mn-lt"/>
              </a:rPr>
              <a:t>not yet </a:t>
            </a:r>
            <a:r>
              <a:rPr lang="en-US" sz="2400" dirty="0">
                <a:latin typeface="+mn-lt"/>
              </a:rPr>
              <a:t>be initialized, because the constructor is in the process of initializing the object. </a:t>
            </a:r>
            <a:r>
              <a:rPr lang="en-US" sz="2400" dirty="0" smtClean="0">
                <a:latin typeface="+mn-lt"/>
              </a:rPr>
              <a:t>Using instance </a:t>
            </a:r>
            <a:r>
              <a:rPr lang="en-US" sz="2400" dirty="0">
                <a:latin typeface="+mn-lt"/>
              </a:rPr>
              <a:t>variables before they have been initialized properly is a logic error.</a:t>
            </a:r>
          </a:p>
        </p:txBody>
      </p:sp>
    </p:spTree>
    <p:extLst>
      <p:ext uri="{BB962C8B-B14F-4D97-AF65-F5344CB8AC3E}">
        <p14:creationId xmlns:p14="http://schemas.microsoft.com/office/powerpoint/2010/main" val="190283141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10.5 Time Class Case Study: Overloaded Constructors </a:t>
            </a:r>
            <a:r>
              <a:rPr lang="en-US" sz="2000" b="0" dirty="0" smtClean="0"/>
              <a:t>(3 </a:t>
            </a:r>
            <a:r>
              <a:rPr lang="en-US" sz="2000" b="0" dirty="0"/>
              <a:t>of </a:t>
            </a:r>
            <a:r>
              <a:rPr lang="en-US" sz="2000" b="0" dirty="0" smtClean="0"/>
              <a:t>6)</a:t>
            </a:r>
            <a:endParaRPr lang="en-US" dirty="0"/>
          </a:p>
        </p:txBody>
      </p:sp>
      <p:sp>
        <p:nvSpPr>
          <p:cNvPr id="3" name="Text Placeholder 2"/>
          <p:cNvSpPr>
            <a:spLocks noGrp="1"/>
          </p:cNvSpPr>
          <p:nvPr>
            <p:ph type="body" idx="1"/>
          </p:nvPr>
        </p:nvSpPr>
        <p:spPr>
          <a:xfrm>
            <a:off x="457200" y="1600200"/>
            <a:ext cx="8229600" cy="890261"/>
          </a:xfrm>
        </p:spPr>
        <p:txBody>
          <a:bodyPr/>
          <a:lstStyle/>
          <a:p>
            <a:r>
              <a:rPr lang="en-US" sz="2400" dirty="0">
                <a:latin typeface="+mn-lt"/>
              </a:rPr>
              <a:t>Using this as in line </a:t>
            </a:r>
            <a:r>
              <a:rPr lang="en-US" sz="2400" dirty="0" smtClean="0">
                <a:latin typeface="+mn-lt"/>
              </a:rPr>
              <a:t>19</a:t>
            </a:r>
            <a:endParaRPr lang="en-US" sz="2400" dirty="0">
              <a:latin typeface="+mn-lt"/>
            </a:endParaRPr>
          </a:p>
          <a:p>
            <a:pPr marL="741600" indent="-284400">
              <a:spcBef>
                <a:spcPts val="600"/>
              </a:spcBef>
              <a:buFont typeface="Arial" panose="020B0604020202020204" pitchFamily="34" charset="0"/>
              <a:buChar char="–"/>
            </a:pPr>
            <a:r>
              <a:rPr lang="en-US" sz="2400" dirty="0" smtClean="0">
                <a:latin typeface="+mn-lt"/>
              </a:rPr>
              <a:t> </a:t>
            </a:r>
          </a:p>
        </p:txBody>
      </p:sp>
      <p:pic>
        <p:nvPicPr>
          <p:cNvPr id="4" name="Picture 3" descr="Colon this left parenthesis time period hour comma time period minute comma time period second right parenthesis left brace right brace."/>
          <p:cNvPicPr>
            <a:picLocks noChangeAspect="1"/>
          </p:cNvPicPr>
          <p:nvPr/>
        </p:nvPicPr>
        <p:blipFill rotWithShape="1">
          <a:blip r:embed="rId2"/>
          <a:srcRect l="3541" t="11867" b="24578"/>
          <a:stretch/>
        </p:blipFill>
        <p:spPr>
          <a:xfrm>
            <a:off x="1290527" y="2112018"/>
            <a:ext cx="7569194" cy="378444"/>
          </a:xfrm>
          <a:prstGeom prst="rect">
            <a:avLst/>
          </a:prstGeom>
        </p:spPr>
      </p:pic>
      <p:sp>
        <p:nvSpPr>
          <p:cNvPr id="5" name="Text Placeholder 4"/>
          <p:cNvSpPr>
            <a:spLocks noGrp="1"/>
          </p:cNvSpPr>
          <p:nvPr>
            <p:ph type="body" idx="2"/>
          </p:nvPr>
        </p:nvSpPr>
        <p:spPr>
          <a:xfrm>
            <a:off x="457200" y="2498449"/>
            <a:ext cx="8229600" cy="1920240"/>
          </a:xfrm>
        </p:spPr>
        <p:txBody>
          <a:bodyPr/>
          <a:lstStyle/>
          <a:p>
            <a:r>
              <a:rPr lang="en-US" sz="2400" dirty="0">
                <a:latin typeface="+mn-lt"/>
              </a:rPr>
              <a:t>is called a </a:t>
            </a:r>
            <a:r>
              <a:rPr lang="en-US" sz="2400" b="1" dirty="0">
                <a:latin typeface="+mn-lt"/>
              </a:rPr>
              <a:t>constructor initializer</a:t>
            </a:r>
            <a:r>
              <a:rPr lang="en-US" sz="2400" b="1" dirty="0" smtClean="0">
                <a:latin typeface="+mn-lt"/>
              </a:rPr>
              <a:t>.</a:t>
            </a:r>
            <a:endParaRPr lang="en-US" sz="2400" dirty="0">
              <a:latin typeface="+mn-lt"/>
            </a:endParaRPr>
          </a:p>
          <a:p>
            <a:r>
              <a:rPr lang="en-US" sz="2400" dirty="0">
                <a:latin typeface="+mn-lt"/>
              </a:rPr>
              <a:t>Enables a class to reuse initialization code provided by a constructor, rather than defining similar code in another constructor</a:t>
            </a:r>
            <a:r>
              <a:rPr lang="en-US" sz="2400" dirty="0" smtClean="0">
                <a:latin typeface="+mn-lt"/>
              </a:rPr>
              <a:t>.</a:t>
            </a:r>
            <a:endParaRPr lang="en-US" sz="2400" dirty="0">
              <a:latin typeface="+mn-lt"/>
            </a:endParaRPr>
          </a:p>
        </p:txBody>
      </p:sp>
    </p:spTree>
    <p:extLst>
      <p:ext uri="{BB962C8B-B14F-4D97-AF65-F5344CB8AC3E}">
        <p14:creationId xmlns:p14="http://schemas.microsoft.com/office/powerpoint/2010/main" val="1320813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Software Engineering Observation 10.5</a:t>
            </a:r>
          </a:p>
        </p:txBody>
      </p:sp>
      <p:sp>
        <p:nvSpPr>
          <p:cNvPr id="3" name="Text Placeholder 2"/>
          <p:cNvSpPr>
            <a:spLocks noGrp="1"/>
          </p:cNvSpPr>
          <p:nvPr>
            <p:ph type="body" idx="1"/>
          </p:nvPr>
        </p:nvSpPr>
        <p:spPr>
          <a:xfrm>
            <a:off x="457200" y="1600200"/>
            <a:ext cx="8229600" cy="4526280"/>
          </a:xfrm>
        </p:spPr>
        <p:txBody>
          <a:bodyPr/>
          <a:lstStyle/>
          <a:p>
            <a:pPr marL="0" indent="0">
              <a:buNone/>
            </a:pPr>
            <a:r>
              <a:rPr lang="en-US" sz="2400" dirty="0">
                <a:latin typeface="+mn-lt"/>
              </a:rPr>
              <a:t>Constructor initializers make classes easier to maintain, modify and debug, because the </a:t>
            </a:r>
            <a:r>
              <a:rPr lang="en-US" sz="2400" dirty="0" smtClean="0">
                <a:latin typeface="+mn-lt"/>
              </a:rPr>
              <a:t>common initialization </a:t>
            </a:r>
            <a:r>
              <a:rPr lang="en-US" sz="2400" dirty="0">
                <a:latin typeface="+mn-lt"/>
              </a:rPr>
              <a:t>code can be defined in one constructor and called by others.</a:t>
            </a:r>
          </a:p>
        </p:txBody>
      </p:sp>
    </p:spTree>
    <p:extLst>
      <p:ext uri="{BB962C8B-B14F-4D97-AF65-F5344CB8AC3E}">
        <p14:creationId xmlns:p14="http://schemas.microsoft.com/office/powerpoint/2010/main" val="235428650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10.5 Time Class Case Study: Overloaded Constructors </a:t>
            </a:r>
            <a:r>
              <a:rPr lang="en-US" sz="2000" b="0" dirty="0" smtClean="0"/>
              <a:t>(4 </a:t>
            </a:r>
            <a:r>
              <a:rPr lang="en-US" sz="2000" b="0" dirty="0"/>
              <a:t>of </a:t>
            </a:r>
            <a:r>
              <a:rPr lang="en-US" sz="2000" b="0" dirty="0" smtClean="0"/>
              <a:t>6)</a:t>
            </a:r>
            <a:endParaRPr lang="en-US" dirty="0"/>
          </a:p>
        </p:txBody>
      </p:sp>
      <p:sp>
        <p:nvSpPr>
          <p:cNvPr id="3" name="Text Placeholder 2"/>
          <p:cNvSpPr>
            <a:spLocks noGrp="1"/>
          </p:cNvSpPr>
          <p:nvPr>
            <p:ph type="body" idx="1"/>
          </p:nvPr>
        </p:nvSpPr>
        <p:spPr>
          <a:xfrm>
            <a:off x="457200" y="1600200"/>
            <a:ext cx="8229600" cy="4678680"/>
          </a:xfrm>
        </p:spPr>
        <p:txBody>
          <a:bodyPr/>
          <a:lstStyle/>
          <a:p>
            <a:r>
              <a:rPr lang="en-US" altLang="en-US" sz="2200" dirty="0">
                <a:latin typeface="+mn-lt"/>
              </a:rPr>
              <a:t>Notes Regarding Class Time2’s Methods, Properties and Constructors</a:t>
            </a:r>
          </a:p>
          <a:p>
            <a:r>
              <a:rPr lang="en-US" altLang="en-US" sz="2200" dirty="0">
                <a:latin typeface="+mn-lt"/>
              </a:rPr>
              <a:t>Consider changing the representation of the time to a single int value representing the total number of seconds that have elapsed since midnight.</a:t>
            </a:r>
          </a:p>
          <a:p>
            <a:pPr lvl="1"/>
            <a:r>
              <a:rPr lang="en-US" altLang="en-US" sz="2200" dirty="0">
                <a:latin typeface="+mn-lt"/>
              </a:rPr>
              <a:t>Only the bodies of the methods that access the private data directly would need to change.</a:t>
            </a:r>
          </a:p>
          <a:p>
            <a:pPr lvl="1"/>
            <a:r>
              <a:rPr lang="en-US" altLang="en-US" sz="2200" dirty="0">
                <a:latin typeface="+mn-lt"/>
              </a:rPr>
              <a:t>There would be no need to modify the bodies of methods SetTime, ToUniversalString or ToString.</a:t>
            </a:r>
          </a:p>
          <a:p>
            <a:r>
              <a:rPr lang="en-US" altLang="en-US" sz="2200" dirty="0">
                <a:latin typeface="+mn-lt"/>
              </a:rPr>
              <a:t>When there is no access modifier before a get or set accessor, the accessor inherits the access modifier preceding the property name.</a:t>
            </a:r>
            <a:endParaRPr lang="en-US" sz="2200" dirty="0">
              <a:latin typeface="+mn-lt"/>
            </a:endParaRPr>
          </a:p>
        </p:txBody>
      </p:sp>
    </p:spTree>
    <p:extLst>
      <p:ext uri="{BB962C8B-B14F-4D97-AF65-F5344CB8AC3E}">
        <p14:creationId xmlns:p14="http://schemas.microsoft.com/office/powerpoint/2010/main" val="97736689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10.5 Time Class Case Study: Overloaded Constructors </a:t>
            </a:r>
            <a:r>
              <a:rPr lang="en-US" sz="2000" b="0" dirty="0"/>
              <a:t>(5 of 6)</a:t>
            </a:r>
            <a:endParaRPr lang="en-US" dirty="0"/>
          </a:p>
        </p:txBody>
      </p:sp>
      <p:sp>
        <p:nvSpPr>
          <p:cNvPr id="3" name="Text Placeholder 2"/>
          <p:cNvSpPr>
            <a:spLocks noGrp="1"/>
          </p:cNvSpPr>
          <p:nvPr>
            <p:ph type="body" idx="1"/>
          </p:nvPr>
        </p:nvSpPr>
        <p:spPr>
          <a:xfrm>
            <a:off x="457200" y="1600201"/>
            <a:ext cx="8229600" cy="1663086"/>
          </a:xfrm>
        </p:spPr>
        <p:txBody>
          <a:bodyPr/>
          <a:lstStyle/>
          <a:p>
            <a:r>
              <a:rPr lang="en-US" sz="2400" dirty="0">
                <a:latin typeface="+mn-lt"/>
              </a:rPr>
              <a:t>It’s common to include in an exception’s error message a variable’s or property’s </a:t>
            </a:r>
            <a:r>
              <a:rPr lang="en-US" sz="2400" dirty="0" smtClean="0">
                <a:latin typeface="+mn-lt"/>
              </a:rPr>
              <a:t>identifier</a:t>
            </a:r>
            <a:r>
              <a:rPr lang="en-US" sz="2400" dirty="0">
                <a:latin typeface="+mn-lt"/>
              </a:rPr>
              <a:t>.</a:t>
            </a:r>
          </a:p>
          <a:p>
            <a:pPr lvl="1" indent="-284400"/>
            <a:r>
              <a:rPr lang="en-US" sz="2400" dirty="0">
                <a:latin typeface="+mn-lt"/>
              </a:rPr>
              <a:t>Can help a client-code programmer understand the context in which the exception occurred.</a:t>
            </a:r>
          </a:p>
          <a:p>
            <a:r>
              <a:rPr lang="en-US" sz="2400" dirty="0">
                <a:latin typeface="+mn-lt"/>
              </a:rPr>
              <a:t>Prior to</a:t>
            </a:r>
            <a:endParaRPr lang="en-US" dirty="0">
              <a:latin typeface="+mn-lt"/>
            </a:endParaRPr>
          </a:p>
        </p:txBody>
      </p:sp>
      <p:graphicFrame>
        <p:nvGraphicFramePr>
          <p:cNvPr id="9" name="Object 8" descr="C sharp"/>
          <p:cNvGraphicFramePr>
            <a:graphicFrameLocks noChangeAspect="1"/>
          </p:cNvGraphicFramePr>
          <p:nvPr>
            <p:extLst>
              <p:ext uri="{D42A27DB-BD31-4B8C-83A1-F6EECF244321}">
                <p14:modId xmlns:p14="http://schemas.microsoft.com/office/powerpoint/2010/main" val="434262668"/>
              </p:ext>
            </p:extLst>
          </p:nvPr>
        </p:nvGraphicFramePr>
        <p:xfrm>
          <a:off x="1818471" y="3461108"/>
          <a:ext cx="484227" cy="356804"/>
        </p:xfrm>
        <a:graphic>
          <a:graphicData uri="http://schemas.openxmlformats.org/presentationml/2006/ole">
            <mc:AlternateContent xmlns:mc="http://schemas.openxmlformats.org/markup-compatibility/2006">
              <mc:Choice xmlns:v="urn:schemas-microsoft-com:vml" Requires="v">
                <p:oleObj spid="_x0000_s3453" name="Equation" r:id="rId3" imgW="241200" imgH="177480" progId="Equation.DSMT4">
                  <p:embed/>
                </p:oleObj>
              </mc:Choice>
              <mc:Fallback>
                <p:oleObj name="Equation" r:id="rId3" imgW="241200" imgH="177480" progId="Equation.DSMT4">
                  <p:embed/>
                  <p:pic>
                    <p:nvPicPr>
                      <p:cNvPr id="5" name="Object 4"/>
                      <p:cNvPicPr/>
                      <p:nvPr/>
                    </p:nvPicPr>
                    <p:blipFill>
                      <a:blip r:embed="rId4"/>
                      <a:stretch>
                        <a:fillRect/>
                      </a:stretch>
                    </p:blipFill>
                    <p:spPr>
                      <a:xfrm>
                        <a:off x="1818471" y="3461108"/>
                        <a:ext cx="484227" cy="356804"/>
                      </a:xfrm>
                      <a:prstGeom prst="rect">
                        <a:avLst/>
                      </a:prstGeom>
                    </p:spPr>
                  </p:pic>
                </p:oleObj>
              </mc:Fallback>
            </mc:AlternateContent>
          </a:graphicData>
        </a:graphic>
      </p:graphicFrame>
      <p:sp>
        <p:nvSpPr>
          <p:cNvPr id="4" name="Content Placeholder 3"/>
          <p:cNvSpPr>
            <a:spLocks noGrp="1"/>
          </p:cNvSpPr>
          <p:nvPr>
            <p:ph sz="quarter" idx="13"/>
          </p:nvPr>
        </p:nvSpPr>
        <p:spPr>
          <a:xfrm>
            <a:off x="594360" y="3346286"/>
            <a:ext cx="8229600" cy="810840"/>
          </a:xfrm>
        </p:spPr>
        <p:txBody>
          <a:bodyPr/>
          <a:lstStyle/>
          <a:p>
            <a:pPr marL="182563" indent="1427163">
              <a:buNone/>
            </a:pPr>
            <a:r>
              <a:rPr lang="en-US" sz="2400" dirty="0"/>
              <a:t>6</a:t>
            </a:r>
            <a:r>
              <a:rPr lang="en-US" sz="2400" dirty="0" smtClean="0">
                <a:latin typeface="+mn-lt"/>
              </a:rPr>
              <a:t>, </a:t>
            </a:r>
            <a:r>
              <a:rPr lang="en-US" sz="2400" dirty="0">
                <a:latin typeface="+mn-lt"/>
              </a:rPr>
              <a:t>you had to hard code these identifiers into your error-messages.</a:t>
            </a:r>
          </a:p>
        </p:txBody>
      </p:sp>
      <p:sp>
        <p:nvSpPr>
          <p:cNvPr id="5" name="Content Placeholder 4"/>
          <p:cNvSpPr>
            <a:spLocks noGrp="1"/>
          </p:cNvSpPr>
          <p:nvPr>
            <p:ph sz="quarter" idx="14"/>
          </p:nvPr>
        </p:nvSpPr>
        <p:spPr>
          <a:xfrm>
            <a:off x="457201" y="4218673"/>
            <a:ext cx="1280160" cy="465592"/>
          </a:xfrm>
        </p:spPr>
        <p:txBody>
          <a:bodyPr/>
          <a:lstStyle/>
          <a:p>
            <a:r>
              <a:rPr lang="en-US" sz="2400" dirty="0">
                <a:latin typeface="+mn-lt"/>
              </a:rPr>
              <a:t>As of</a:t>
            </a:r>
          </a:p>
        </p:txBody>
      </p:sp>
      <p:graphicFrame>
        <p:nvGraphicFramePr>
          <p:cNvPr id="10" name="Object 9" descr="C sharp"/>
          <p:cNvGraphicFramePr>
            <a:graphicFrameLocks noChangeAspect="1"/>
          </p:cNvGraphicFramePr>
          <p:nvPr>
            <p:extLst>
              <p:ext uri="{D42A27DB-BD31-4B8C-83A1-F6EECF244321}">
                <p14:modId xmlns:p14="http://schemas.microsoft.com/office/powerpoint/2010/main" val="742915109"/>
              </p:ext>
            </p:extLst>
          </p:nvPr>
        </p:nvGraphicFramePr>
        <p:xfrm>
          <a:off x="1560484" y="4341887"/>
          <a:ext cx="484227" cy="356804"/>
        </p:xfrm>
        <a:graphic>
          <a:graphicData uri="http://schemas.openxmlformats.org/presentationml/2006/ole">
            <mc:AlternateContent xmlns:mc="http://schemas.openxmlformats.org/markup-compatibility/2006">
              <mc:Choice xmlns:v="urn:schemas-microsoft-com:vml" Requires="v">
                <p:oleObj spid="_x0000_s3454" name="Equation" r:id="rId5" imgW="241200" imgH="177480" progId="Equation.DSMT4">
                  <p:embed/>
                </p:oleObj>
              </mc:Choice>
              <mc:Fallback>
                <p:oleObj name="Equation" r:id="rId5" imgW="241200" imgH="177480" progId="Equation.DSMT4">
                  <p:embed/>
                  <p:pic>
                    <p:nvPicPr>
                      <p:cNvPr id="4" name="Object 3"/>
                      <p:cNvPicPr/>
                      <p:nvPr/>
                    </p:nvPicPr>
                    <p:blipFill>
                      <a:blip r:embed="rId4"/>
                      <a:stretch>
                        <a:fillRect/>
                      </a:stretch>
                    </p:blipFill>
                    <p:spPr>
                      <a:xfrm>
                        <a:off x="1560484" y="4341887"/>
                        <a:ext cx="484227" cy="356804"/>
                      </a:xfrm>
                      <a:prstGeom prst="rect">
                        <a:avLst/>
                      </a:prstGeom>
                    </p:spPr>
                  </p:pic>
                </p:oleObj>
              </mc:Fallback>
            </mc:AlternateContent>
          </a:graphicData>
        </a:graphic>
      </p:graphicFrame>
      <p:sp>
        <p:nvSpPr>
          <p:cNvPr id="6" name="Content Placeholder 5"/>
          <p:cNvSpPr>
            <a:spLocks noGrp="1"/>
          </p:cNvSpPr>
          <p:nvPr>
            <p:ph sz="quarter" idx="15"/>
          </p:nvPr>
        </p:nvSpPr>
        <p:spPr>
          <a:xfrm>
            <a:off x="701040" y="4231317"/>
            <a:ext cx="7985760" cy="1314451"/>
          </a:xfrm>
        </p:spPr>
        <p:txBody>
          <a:bodyPr/>
          <a:lstStyle/>
          <a:p>
            <a:pPr marL="0" indent="1296988">
              <a:buNone/>
            </a:pPr>
            <a:r>
              <a:rPr lang="en-US" sz="2400" dirty="0"/>
              <a:t>6</a:t>
            </a:r>
            <a:r>
              <a:rPr lang="en-US" sz="2400" dirty="0" smtClean="0">
                <a:latin typeface="+mn-lt"/>
              </a:rPr>
              <a:t>, </a:t>
            </a:r>
            <a:r>
              <a:rPr lang="en-US" sz="2400" dirty="0">
                <a:latin typeface="+mn-lt"/>
              </a:rPr>
              <a:t>you can instead use the </a:t>
            </a:r>
            <a:r>
              <a:rPr lang="en-US" sz="2400" dirty="0">
                <a:latin typeface="Consolas" panose="020B0609020204030204" pitchFamily="49" charset="0"/>
              </a:rPr>
              <a:t>nameof</a:t>
            </a:r>
            <a:r>
              <a:rPr lang="en-US" sz="2400" dirty="0">
                <a:latin typeface="+mn-lt"/>
              </a:rPr>
              <a:t> </a:t>
            </a:r>
            <a:r>
              <a:rPr lang="en-US" sz="2400" dirty="0" smtClean="0">
                <a:latin typeface="+mn-lt"/>
              </a:rPr>
              <a:t>operator</a:t>
            </a:r>
            <a:r>
              <a:rPr lang="en-US" sz="2400" dirty="0">
                <a:latin typeface="+mn-lt"/>
              </a:rPr>
              <a:t>, which returns a </a:t>
            </a:r>
            <a:r>
              <a:rPr lang="en-US" sz="2400" dirty="0">
                <a:latin typeface="Consolas" panose="020B0609020204030204" pitchFamily="49" charset="0"/>
              </a:rPr>
              <a:t>string</a:t>
            </a:r>
            <a:r>
              <a:rPr lang="en-US" sz="2400" dirty="0">
                <a:latin typeface="+mn-lt"/>
              </a:rPr>
              <a:t> representation of the identifier enclosed in parentheses</a:t>
            </a:r>
            <a:r>
              <a:rPr lang="en-US" sz="2400" dirty="0" smtClean="0">
                <a:latin typeface="+mn-lt"/>
              </a:rPr>
              <a:t>.</a:t>
            </a:r>
            <a:endParaRPr lang="en-US" sz="2400" dirty="0">
              <a:latin typeface="+mn-lt"/>
            </a:endParaRPr>
          </a:p>
        </p:txBody>
      </p:sp>
    </p:spTree>
    <p:extLst>
      <p:ext uri="{BB962C8B-B14F-4D97-AF65-F5344CB8AC3E}">
        <p14:creationId xmlns:p14="http://schemas.microsoft.com/office/powerpoint/2010/main" val="271977822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Software Engineering Observation 10.6</a:t>
            </a:r>
          </a:p>
        </p:txBody>
      </p:sp>
      <p:sp>
        <p:nvSpPr>
          <p:cNvPr id="3" name="Text Placeholder 2"/>
          <p:cNvSpPr>
            <a:spLocks noGrp="1"/>
          </p:cNvSpPr>
          <p:nvPr>
            <p:ph type="body" idx="1"/>
          </p:nvPr>
        </p:nvSpPr>
        <p:spPr>
          <a:xfrm>
            <a:off x="457200" y="1600201"/>
            <a:ext cx="8229600" cy="1935480"/>
          </a:xfrm>
        </p:spPr>
        <p:txBody>
          <a:bodyPr/>
          <a:lstStyle/>
          <a:p>
            <a:pPr marL="0" indent="0">
              <a:buNone/>
            </a:pPr>
            <a:r>
              <a:rPr lang="en-US" sz="2400" dirty="0">
                <a:latin typeface="+mn-lt"/>
              </a:rPr>
              <a:t>When executing a method of a class, if that method has a reference to another object of </a:t>
            </a:r>
            <a:r>
              <a:rPr lang="en-US" sz="2400" dirty="0" smtClean="0">
                <a:latin typeface="+mn-lt"/>
              </a:rPr>
              <a:t>the same </a:t>
            </a:r>
            <a:r>
              <a:rPr lang="en-US" sz="2400" dirty="0">
                <a:latin typeface="+mn-lt"/>
              </a:rPr>
              <a:t>class (typically received via a parameter), the method can access all of that other </a:t>
            </a:r>
            <a:r>
              <a:rPr lang="en-US" sz="2400" dirty="0" smtClean="0">
                <a:latin typeface="+mn-lt"/>
              </a:rPr>
              <a:t>object’s data </a:t>
            </a:r>
            <a:r>
              <a:rPr lang="en-US" sz="2400" dirty="0">
                <a:latin typeface="+mn-lt"/>
              </a:rPr>
              <a:t>and methods (including those that are </a:t>
            </a:r>
            <a:r>
              <a:rPr lang="en-US" sz="2400" dirty="0">
                <a:latin typeface="Consolas" panose="020B0609020204030204" pitchFamily="49" charset="0"/>
              </a:rPr>
              <a:t>private</a:t>
            </a:r>
            <a:r>
              <a:rPr lang="en-US" sz="2400" dirty="0">
                <a:latin typeface="+mn-lt"/>
              </a:rPr>
              <a:t>).</a:t>
            </a:r>
          </a:p>
        </p:txBody>
      </p:sp>
    </p:spTree>
    <p:extLst>
      <p:ext uri="{BB962C8B-B14F-4D97-AF65-F5344CB8AC3E}">
        <p14:creationId xmlns:p14="http://schemas.microsoft.com/office/powerpoint/2010/main" val="187797713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Good Programming Practice 10.1</a:t>
            </a:r>
          </a:p>
        </p:txBody>
      </p:sp>
      <p:sp>
        <p:nvSpPr>
          <p:cNvPr id="3" name="Text Placeholder 2"/>
          <p:cNvSpPr>
            <a:spLocks noGrp="1"/>
          </p:cNvSpPr>
          <p:nvPr>
            <p:ph type="body" idx="1"/>
          </p:nvPr>
        </p:nvSpPr>
        <p:spPr>
          <a:xfrm>
            <a:off x="457200" y="1600201"/>
            <a:ext cx="8229600" cy="4669970"/>
          </a:xfrm>
        </p:spPr>
        <p:txBody>
          <a:bodyPr/>
          <a:lstStyle/>
          <a:p>
            <a:pPr marL="0" indent="0">
              <a:buNone/>
            </a:pPr>
            <a:r>
              <a:rPr lang="en-US" sz="2400" dirty="0">
                <a:latin typeface="+mn-lt"/>
              </a:rPr>
              <a:t>When you need to include an identifier in a </a:t>
            </a:r>
            <a:r>
              <a:rPr lang="en-US" sz="2400" dirty="0">
                <a:latin typeface="Consolas" panose="020B0609020204030204" pitchFamily="49" charset="0"/>
              </a:rPr>
              <a:t>string</a:t>
            </a:r>
            <a:r>
              <a:rPr lang="en-US" sz="2400" dirty="0">
                <a:latin typeface="+mn-lt"/>
              </a:rPr>
              <a:t> literal, use the </a:t>
            </a:r>
            <a:r>
              <a:rPr lang="en-US" sz="2400" dirty="0">
                <a:latin typeface="Consolas" panose="020B0609020204030204" pitchFamily="49" charset="0"/>
              </a:rPr>
              <a:t>nameof</a:t>
            </a:r>
            <a:r>
              <a:rPr lang="en-US" sz="2400" dirty="0">
                <a:latin typeface="+mn-lt"/>
              </a:rPr>
              <a:t> operator </a:t>
            </a:r>
            <a:r>
              <a:rPr lang="en-US" sz="2400" dirty="0" smtClean="0">
                <a:latin typeface="+mn-lt"/>
              </a:rPr>
              <a:t>rather than </a:t>
            </a:r>
            <a:r>
              <a:rPr lang="en-US" sz="2400" dirty="0">
                <a:latin typeface="+mn-lt"/>
              </a:rPr>
              <a:t>hard coding the identifier’s name in the </a:t>
            </a:r>
            <a:r>
              <a:rPr lang="en-US" sz="2400" dirty="0">
                <a:latin typeface="Consolas" panose="020B0609020204030204" pitchFamily="49" charset="0"/>
              </a:rPr>
              <a:t>string</a:t>
            </a:r>
            <a:r>
              <a:rPr lang="en-US" sz="2400" dirty="0">
                <a:latin typeface="+mn-lt"/>
              </a:rPr>
              <a:t>. If you right click an identifier </a:t>
            </a:r>
            <a:r>
              <a:rPr lang="en-US" sz="2400" dirty="0" smtClean="0">
                <a:latin typeface="+mn-lt"/>
              </a:rPr>
              <a:t>in Visual </a:t>
            </a:r>
            <a:r>
              <a:rPr lang="en-US" sz="2400" dirty="0">
                <a:latin typeface="+mn-lt"/>
              </a:rPr>
              <a:t>Studio then use the Rename… option to change the identifier’s name </a:t>
            </a:r>
            <a:r>
              <a:rPr lang="en-US" sz="2400" dirty="0" smtClean="0">
                <a:latin typeface="+mn-lt"/>
              </a:rPr>
              <a:t>throughout your </a:t>
            </a:r>
            <a:r>
              <a:rPr lang="en-US" sz="2400" dirty="0">
                <a:latin typeface="+mn-lt"/>
              </a:rPr>
              <a:t>code, the </a:t>
            </a:r>
            <a:r>
              <a:rPr lang="en-US" sz="2400" dirty="0">
                <a:latin typeface="Consolas" panose="020B0609020204030204" pitchFamily="49" charset="0"/>
              </a:rPr>
              <a:t>string</a:t>
            </a:r>
            <a:r>
              <a:rPr lang="en-US" sz="2400" dirty="0">
                <a:latin typeface="+mn-lt"/>
              </a:rPr>
              <a:t> that </a:t>
            </a:r>
            <a:r>
              <a:rPr lang="en-US" sz="2400" dirty="0">
                <a:latin typeface="Consolas" panose="020B0609020204030204" pitchFamily="49" charset="0"/>
              </a:rPr>
              <a:t>nameof</a:t>
            </a:r>
            <a:r>
              <a:rPr lang="en-US" sz="2400" dirty="0">
                <a:latin typeface="+mn-lt"/>
              </a:rPr>
              <a:t> returns will be updated automatically with the </a:t>
            </a:r>
            <a:r>
              <a:rPr lang="en-US" sz="2400" dirty="0" smtClean="0">
                <a:latin typeface="+mn-lt"/>
              </a:rPr>
              <a:t>identifier’s new </a:t>
            </a:r>
            <a:r>
              <a:rPr lang="en-US" sz="2400" dirty="0">
                <a:latin typeface="+mn-lt"/>
              </a:rPr>
              <a:t>name.</a:t>
            </a:r>
          </a:p>
        </p:txBody>
      </p:sp>
    </p:spTree>
    <p:extLst>
      <p:ext uri="{BB962C8B-B14F-4D97-AF65-F5344CB8AC3E}">
        <p14:creationId xmlns:p14="http://schemas.microsoft.com/office/powerpoint/2010/main" val="27427609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 </a:t>
            </a:r>
            <a:r>
              <a:rPr lang="en-US" sz="2000" b="0" dirty="0" smtClean="0"/>
              <a:t>(2 </a:t>
            </a:r>
            <a:r>
              <a:rPr lang="en-US" sz="2000" b="0" dirty="0"/>
              <a:t>of </a:t>
            </a:r>
            <a:r>
              <a:rPr lang="en-US" sz="2000" b="0" dirty="0" smtClean="0"/>
              <a:t>3)</a:t>
            </a:r>
            <a:endParaRPr lang="en-US" dirty="0"/>
          </a:p>
        </p:txBody>
      </p:sp>
      <p:sp>
        <p:nvSpPr>
          <p:cNvPr id="3" name="Text Placeholder 2"/>
          <p:cNvSpPr>
            <a:spLocks noGrp="1"/>
          </p:cNvSpPr>
          <p:nvPr>
            <p:ph type="body" idx="1"/>
          </p:nvPr>
        </p:nvSpPr>
        <p:spPr/>
        <p:txBody>
          <a:bodyPr/>
          <a:lstStyle/>
          <a:p>
            <a:pPr marL="0" indent="0">
              <a:buNone/>
            </a:pPr>
            <a:r>
              <a:rPr lang="en-US" sz="2200" b="1" dirty="0" smtClean="0">
                <a:solidFill>
                  <a:schemeClr val="tx2"/>
                </a:solidFill>
                <a:latin typeface="+mn-lt"/>
              </a:rPr>
              <a:t>10.6</a:t>
            </a:r>
            <a:r>
              <a:rPr lang="en-US" sz="2200" dirty="0" smtClean="0">
                <a:latin typeface="+mn-lt"/>
              </a:rPr>
              <a:t> </a:t>
            </a:r>
            <a:r>
              <a:rPr lang="en-US" sz="2200" dirty="0">
                <a:latin typeface="+mn-lt"/>
              </a:rPr>
              <a:t>Default and </a:t>
            </a:r>
            <a:r>
              <a:rPr lang="en-US" sz="2200" dirty="0" smtClean="0">
                <a:latin typeface="+mn-lt"/>
              </a:rPr>
              <a:t>Parameterless </a:t>
            </a:r>
            <a:r>
              <a:rPr lang="en-US" sz="2200" dirty="0">
                <a:latin typeface="+mn-lt"/>
              </a:rPr>
              <a:t>Constructors</a:t>
            </a:r>
          </a:p>
          <a:p>
            <a:pPr marL="0" indent="0">
              <a:buNone/>
            </a:pPr>
            <a:r>
              <a:rPr lang="en-US" sz="2200" b="1" dirty="0">
                <a:solidFill>
                  <a:schemeClr val="tx2"/>
                </a:solidFill>
                <a:latin typeface="+mn-lt"/>
              </a:rPr>
              <a:t>10.7</a:t>
            </a:r>
            <a:r>
              <a:rPr lang="en-US" sz="2200" dirty="0">
                <a:latin typeface="+mn-lt"/>
              </a:rPr>
              <a:t> Composition</a:t>
            </a:r>
          </a:p>
          <a:p>
            <a:pPr marL="487350" lvl="1" indent="0">
              <a:buNone/>
            </a:pPr>
            <a:r>
              <a:rPr lang="en-US" sz="2200" dirty="0">
                <a:solidFill>
                  <a:schemeClr val="tx2"/>
                </a:solidFill>
                <a:latin typeface="+mn-lt"/>
              </a:rPr>
              <a:t>10.7.1</a:t>
            </a:r>
            <a:r>
              <a:rPr lang="en-US" sz="2200" dirty="0">
                <a:latin typeface="+mn-lt"/>
              </a:rPr>
              <a:t> Class </a:t>
            </a:r>
            <a:r>
              <a:rPr lang="en-US" sz="2200" dirty="0">
                <a:latin typeface="Consolas" panose="020B0609020204030204" pitchFamily="49" charset="0"/>
              </a:rPr>
              <a:t>Date</a:t>
            </a:r>
          </a:p>
          <a:p>
            <a:pPr marL="487350" lvl="1" indent="0">
              <a:buNone/>
            </a:pPr>
            <a:r>
              <a:rPr lang="en-US" sz="2200" dirty="0">
                <a:solidFill>
                  <a:schemeClr val="tx2"/>
                </a:solidFill>
                <a:latin typeface="+mn-lt"/>
              </a:rPr>
              <a:t>10.7.2</a:t>
            </a:r>
            <a:r>
              <a:rPr lang="en-US" sz="2200" dirty="0">
                <a:latin typeface="+mn-lt"/>
              </a:rPr>
              <a:t> Class </a:t>
            </a:r>
            <a:r>
              <a:rPr lang="en-US" sz="2200" dirty="0" smtClean="0">
                <a:latin typeface="Consolas" panose="020B0609020204030204" pitchFamily="49" charset="0"/>
              </a:rPr>
              <a:t>Employee</a:t>
            </a:r>
          </a:p>
          <a:p>
            <a:pPr marL="487350" lvl="1" indent="0">
              <a:buNone/>
            </a:pPr>
            <a:r>
              <a:rPr lang="en-US" sz="2200" dirty="0">
                <a:solidFill>
                  <a:schemeClr val="tx2"/>
                </a:solidFill>
                <a:latin typeface="+mn-lt"/>
              </a:rPr>
              <a:t>10.7.3</a:t>
            </a:r>
            <a:r>
              <a:rPr lang="en-US" sz="2200" dirty="0">
                <a:latin typeface="+mn-lt"/>
              </a:rPr>
              <a:t> Class </a:t>
            </a:r>
            <a:r>
              <a:rPr lang="en-US" sz="2200" dirty="0" smtClean="0">
                <a:latin typeface="Consolas" panose="020B0609020204030204" pitchFamily="49" charset="0"/>
              </a:rPr>
              <a:t>EmployeeTest</a:t>
            </a:r>
            <a:endParaRPr lang="en-US" sz="2200" dirty="0">
              <a:latin typeface="Consolas" panose="020B0609020204030204" pitchFamily="49" charset="0"/>
            </a:endParaRPr>
          </a:p>
          <a:p>
            <a:pPr marL="0" indent="0">
              <a:buNone/>
            </a:pPr>
            <a:r>
              <a:rPr lang="en-US" sz="2200" b="1" dirty="0">
                <a:solidFill>
                  <a:schemeClr val="tx2"/>
                </a:solidFill>
                <a:latin typeface="+mn-lt"/>
              </a:rPr>
              <a:t>10.8</a:t>
            </a:r>
            <a:r>
              <a:rPr lang="en-US" sz="2200" dirty="0">
                <a:latin typeface="+mn-lt"/>
              </a:rPr>
              <a:t> Garbage Collection and </a:t>
            </a:r>
            <a:r>
              <a:rPr lang="en-US" sz="2200" dirty="0" smtClean="0">
                <a:latin typeface="+mn-lt"/>
              </a:rPr>
              <a:t>Destructors</a:t>
            </a:r>
          </a:p>
          <a:p>
            <a:pPr marL="0" indent="0">
              <a:buNone/>
            </a:pPr>
            <a:r>
              <a:rPr lang="en-US" sz="2200" b="1" dirty="0">
                <a:solidFill>
                  <a:schemeClr val="tx2"/>
                </a:solidFill>
                <a:latin typeface="+mn-lt"/>
              </a:rPr>
              <a:t>10.9</a:t>
            </a:r>
            <a:r>
              <a:rPr lang="en-US" sz="2200" dirty="0">
                <a:latin typeface="+mn-lt"/>
              </a:rPr>
              <a:t> </a:t>
            </a:r>
            <a:r>
              <a:rPr lang="en-US" sz="2200" dirty="0">
                <a:latin typeface="Consolas" panose="020B0609020204030204" pitchFamily="49" charset="0"/>
              </a:rPr>
              <a:t>static</a:t>
            </a:r>
            <a:r>
              <a:rPr lang="en-US" sz="2200" dirty="0">
                <a:latin typeface="+mn-lt"/>
              </a:rPr>
              <a:t> Class Members</a:t>
            </a:r>
          </a:p>
          <a:p>
            <a:pPr marL="0" indent="0">
              <a:buNone/>
            </a:pPr>
            <a:r>
              <a:rPr lang="en-US" sz="2200" b="1" dirty="0">
                <a:solidFill>
                  <a:schemeClr val="tx2"/>
                </a:solidFill>
                <a:latin typeface="+mn-lt"/>
              </a:rPr>
              <a:t>10.10</a:t>
            </a:r>
            <a:r>
              <a:rPr lang="en-US" sz="2200" dirty="0">
                <a:latin typeface="+mn-lt"/>
              </a:rPr>
              <a:t> </a:t>
            </a:r>
            <a:r>
              <a:rPr lang="en-US" sz="2200" dirty="0">
                <a:latin typeface="Consolas" panose="020B0609020204030204" pitchFamily="49" charset="0"/>
              </a:rPr>
              <a:t>readonly</a:t>
            </a:r>
            <a:r>
              <a:rPr lang="en-US" sz="2200" dirty="0">
                <a:latin typeface="+mn-lt"/>
              </a:rPr>
              <a:t> Instance Variables</a:t>
            </a:r>
          </a:p>
          <a:p>
            <a:pPr marL="0" indent="0">
              <a:buNone/>
            </a:pPr>
            <a:r>
              <a:rPr lang="en-US" sz="2200" b="1" dirty="0">
                <a:solidFill>
                  <a:schemeClr val="tx2"/>
                </a:solidFill>
                <a:latin typeface="+mn-lt"/>
              </a:rPr>
              <a:t>10.11</a:t>
            </a:r>
            <a:r>
              <a:rPr lang="en-US" sz="2200" dirty="0">
                <a:latin typeface="+mn-lt"/>
              </a:rPr>
              <a:t> </a:t>
            </a:r>
            <a:r>
              <a:rPr lang="en-US" sz="2200" b="1" dirty="0" smtClean="0">
                <a:latin typeface="+mn-lt"/>
              </a:rPr>
              <a:t>Class View </a:t>
            </a:r>
            <a:r>
              <a:rPr lang="en-US" sz="2200" dirty="0" smtClean="0">
                <a:latin typeface="+mn-lt"/>
              </a:rPr>
              <a:t>and </a:t>
            </a:r>
            <a:r>
              <a:rPr lang="en-US" sz="2200" b="1" dirty="0" smtClean="0">
                <a:latin typeface="+mn-lt"/>
              </a:rPr>
              <a:t>Object</a:t>
            </a:r>
            <a:r>
              <a:rPr lang="en-US" sz="2200" dirty="0" smtClean="0">
                <a:latin typeface="+mn-lt"/>
              </a:rPr>
              <a:t> </a:t>
            </a:r>
            <a:r>
              <a:rPr lang="en-US" sz="2200" b="1" dirty="0" smtClean="0">
                <a:latin typeface="+mn-lt"/>
              </a:rPr>
              <a:t>Browser</a:t>
            </a:r>
            <a:endParaRPr lang="en-US" sz="2200" b="1" dirty="0">
              <a:latin typeface="+mn-lt"/>
            </a:endParaRPr>
          </a:p>
        </p:txBody>
      </p:sp>
    </p:spTree>
    <p:extLst>
      <p:ext uri="{BB962C8B-B14F-4D97-AF65-F5344CB8AC3E}">
        <p14:creationId xmlns:p14="http://schemas.microsoft.com/office/powerpoint/2010/main" val="152059687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Software Engineering Observation 10.7</a:t>
            </a:r>
          </a:p>
        </p:txBody>
      </p:sp>
      <p:sp>
        <p:nvSpPr>
          <p:cNvPr id="3" name="Text Placeholder 2"/>
          <p:cNvSpPr>
            <a:spLocks noGrp="1"/>
          </p:cNvSpPr>
          <p:nvPr>
            <p:ph type="body" idx="1"/>
          </p:nvPr>
        </p:nvSpPr>
        <p:spPr>
          <a:xfrm>
            <a:off x="457200" y="1600201"/>
            <a:ext cx="8229600" cy="1463040"/>
          </a:xfrm>
        </p:spPr>
        <p:txBody>
          <a:bodyPr/>
          <a:lstStyle/>
          <a:p>
            <a:pPr marL="0" indent="0">
              <a:buNone/>
            </a:pPr>
            <a:r>
              <a:rPr lang="en-US" sz="2400" dirty="0">
                <a:latin typeface="+mn-lt"/>
              </a:rPr>
              <a:t>When implementing a method of a class, using the class’s properties to access the class’s </a:t>
            </a:r>
            <a:r>
              <a:rPr lang="en-US" sz="2400" dirty="0" smtClean="0">
                <a:latin typeface="Consolas" panose="020B0609020204030204" pitchFamily="49" charset="0"/>
              </a:rPr>
              <a:t>private</a:t>
            </a:r>
            <a:r>
              <a:rPr lang="en-US" sz="2400" dirty="0" smtClean="0">
                <a:latin typeface="+mn-lt"/>
              </a:rPr>
              <a:t> data </a:t>
            </a:r>
            <a:r>
              <a:rPr lang="en-US" sz="2400" dirty="0">
                <a:latin typeface="+mn-lt"/>
              </a:rPr>
              <a:t>simplifies code maintenance and reduces the likelihood of errors.</a:t>
            </a:r>
          </a:p>
        </p:txBody>
      </p:sp>
    </p:spTree>
    <p:extLst>
      <p:ext uri="{BB962C8B-B14F-4D97-AF65-F5344CB8AC3E}">
        <p14:creationId xmlns:p14="http://schemas.microsoft.com/office/powerpoint/2010/main" val="295720201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10.5 Time Class Case Study: Overloaded Constructors </a:t>
            </a:r>
            <a:r>
              <a:rPr lang="en-US" sz="2000" b="0" dirty="0" smtClean="0"/>
              <a:t>(6 </a:t>
            </a:r>
            <a:r>
              <a:rPr lang="en-US" sz="2000" b="0" dirty="0"/>
              <a:t>of 6)</a:t>
            </a:r>
            <a:endParaRPr lang="en-US" dirty="0"/>
          </a:p>
        </p:txBody>
      </p:sp>
      <p:sp>
        <p:nvSpPr>
          <p:cNvPr id="3" name="Text Placeholder 2"/>
          <p:cNvSpPr>
            <a:spLocks noGrp="1"/>
          </p:cNvSpPr>
          <p:nvPr>
            <p:ph type="body" idx="1"/>
          </p:nvPr>
        </p:nvSpPr>
        <p:spPr>
          <a:xfrm>
            <a:off x="457200" y="1600201"/>
            <a:ext cx="8229600" cy="914400"/>
          </a:xfrm>
        </p:spPr>
        <p:txBody>
          <a:bodyPr/>
          <a:lstStyle/>
          <a:p>
            <a:r>
              <a:rPr lang="en-US" sz="2400" dirty="0">
                <a:latin typeface="+mn-lt"/>
              </a:rPr>
              <a:t>Class Time2Test (</a:t>
            </a:r>
            <a:r>
              <a:rPr lang="en-US" sz="2400" dirty="0" smtClean="0">
                <a:latin typeface="+mn-lt"/>
              </a:rPr>
              <a:t>Figure</a:t>
            </a:r>
            <a:r>
              <a:rPr lang="en-US" sz="2400" dirty="0">
                <a:latin typeface="+mn-lt"/>
              </a:rPr>
              <a:t> 10.6) creates six Time2 objects to invoke the overloaded Time2 constructors.</a:t>
            </a:r>
          </a:p>
        </p:txBody>
      </p:sp>
    </p:spTree>
    <p:extLst>
      <p:ext uri="{BB962C8B-B14F-4D97-AF65-F5344CB8AC3E}">
        <p14:creationId xmlns:p14="http://schemas.microsoft.com/office/powerpoint/2010/main" val="423849311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chor="b"/>
          <a:lstStyle/>
          <a:p>
            <a:r>
              <a:rPr lang="en-US" dirty="0" smtClean="0"/>
              <a:t>Figure </a:t>
            </a:r>
            <a:r>
              <a:rPr lang="en-US" dirty="0"/>
              <a:t>10.6 Overloaded Constructors Used to Initialize </a:t>
            </a:r>
            <a:r>
              <a:rPr lang="en-US" dirty="0">
                <a:latin typeface="Consolas" panose="020B0609020204030204" pitchFamily="49" charset="0"/>
              </a:rPr>
              <a:t>Time2</a:t>
            </a:r>
            <a:r>
              <a:rPr lang="en-US" dirty="0"/>
              <a:t> Objects </a:t>
            </a:r>
            <a:r>
              <a:rPr lang="en-US" sz="2000" b="0" dirty="0" smtClean="0"/>
              <a:t>(1 of 4)</a:t>
            </a:r>
            <a:endParaRPr lang="en-US" sz="2000" b="0" dirty="0"/>
          </a:p>
        </p:txBody>
      </p:sp>
      <p:pic>
        <p:nvPicPr>
          <p:cNvPr id="8" name="Picture 7" descr="Program code for overloaded constructors which are used to initialize time 2 objects. Line 1: forward slash, forward slash, f i g. 10.6, colon, time 2 test, period, c s. Line 2: forward slash, forward slash, overloaded constructors used to initialize time2 objects. Line 3: using system, semicolon. Line 4: blank. Line 5: public class time 2 test. Line 6: left brace. Line 7: static void main, left parenthesis, right parenthesis. Line 8: left brace. Line 9, indented once: v a r, t 1 = new time 2, left parenthesis, right parenthesis, semicolon, forward slash, forward slash, 00:00:00. Line 10, indented once: v a r, t 2 = new time 2, left parenthesis, 2, right parenthesis, semicolon, forward slash, forward slash, 02: 00: 00. Line 11, indented once: v a r, t 3 = new time 2, left parenthesis, 21, comma, 34, right parenthesis, semicolon, forward slash, forward slash, 21: 34: 00. Line 12, indented once: v a r, t 4 = new time 2, left parenthesis, 12, comma, 25, comma, 42, right parenthesis, semicolon, forward slash, forward slash, 12: 25: 42. Line 13, indented once: v a r, t 5 = new time 2, left parenthesis, t 4, right parenthesis, semicolon, forward slash, forward slash, 12: 25: 42. Line 14: blank."/>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5175" y="1624733"/>
            <a:ext cx="7853650" cy="3077250"/>
          </a:xfrm>
          <a:prstGeom prst="rect">
            <a:avLst/>
          </a:prstGeom>
        </p:spPr>
      </p:pic>
    </p:spTree>
    <p:extLst>
      <p:ext uri="{BB962C8B-B14F-4D97-AF65-F5344CB8AC3E}">
        <p14:creationId xmlns:p14="http://schemas.microsoft.com/office/powerpoint/2010/main" val="56699358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a:t>Figure 10.6 Overloaded Constructors Used to Initialize </a:t>
            </a:r>
            <a:r>
              <a:rPr lang="en-US" dirty="0">
                <a:latin typeface="Consolas" panose="020B0609020204030204" pitchFamily="49" charset="0"/>
              </a:rPr>
              <a:t>Time2</a:t>
            </a:r>
            <a:r>
              <a:rPr lang="en-US" dirty="0"/>
              <a:t> Objects </a:t>
            </a:r>
            <a:r>
              <a:rPr lang="en-US" sz="2000" b="0" dirty="0" smtClean="0"/>
              <a:t>(2 </a:t>
            </a:r>
            <a:r>
              <a:rPr lang="en-US" sz="2000" b="0" dirty="0"/>
              <a:t>of 4)</a:t>
            </a:r>
            <a:endParaRPr lang="en-US" dirty="0"/>
          </a:p>
        </p:txBody>
      </p:sp>
      <p:pic>
        <p:nvPicPr>
          <p:cNvPr id="4" name="Picture 3" descr="Line 15, indented once: console, period, write line, left parenthesis, open quotes, constructed with, colon, back slash, n, close quotes, right parenthesis, semicolon. Line 16, indented once: console, period, write line, left parenthesis, open quotes, t 1, colon, all arguments defaulted, close quotes, right parenthesis, semicolon. Line 17, indented once: console, period, write line, left parenthesis, dollar sign, open quotes, left brace, t 1, period, to universal string, left parenthesis, right parenthesis, right brace, close quotes, right parenthesis, semicolon, forward slash, forward slash, 00: 00: 00. Line 18, indented once: console, period, write line, left parenthesis, dollar sign, open quotes, left brace, t 1, period, to string, left parenthesis, right parenthesis, right brace, back slash, n, close quotes, right parenthesis, semicolon, forward slash, forward slash, 12: 00: 00 a m. Line 19: blank. Line 20, indented once: console, period, write line, left parenthesis. Line 21, indented twice: open quotes, t 2, colon, hour specified, semicolon, minute and second defaulted, close quotes, right parenthesis, semicolon. Line 22, indented once: console, period, write line, left parenthesis, dollar sign, open quotes, left brace, t 2, period, to universal string, left parenthesis, right parenthesis, right brace, close quotes, right parenthesis, semicolon, forward slash, forward slash, 02: 00: 00. Line 23, indented once: console, period, write line, left parenthesis, dollar sign, open quotes, left brace, t 2, period, to string, left parenthesis, right parenthesis, right brace, back slash, n, close quotes, right parenthesis, semicolon, forward slash, forward slash, 2: 00: 00 a m. Line 24: blank. Line 25, indented once: console, period, write line, left parenthesis. Line 26, indented twice: open quotes, t 3, colon, hour and minute specified, semicolon, second defaulted, close quotes, right parenthesis, semicolon. Line 27, indented once: console, period, write line, left parenthesis, dollar sign, open quotes, left brace, t 3, period, to universal string, left parenthesis, right parenthesis, right brace, close quotes, right parenthesis, semicolon, forward slash, forward slash, 21: 34: 00. Line 28, indented once: console, period, write line, left parenthesis, dollar sign, open quotes, left brace, t 3, period, to string, left parenthesis, right parenthesis, right brace, back slash, n, close quotes, right parenthesis, semicolon, forward slash, forward slash, 9: 34: 00 p m. Line 29: blank."/>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4055" y="1638013"/>
            <a:ext cx="7775891" cy="3265349"/>
          </a:xfrm>
          <a:prstGeom prst="rect">
            <a:avLst/>
          </a:prstGeom>
        </p:spPr>
      </p:pic>
    </p:spTree>
    <p:extLst>
      <p:ext uri="{BB962C8B-B14F-4D97-AF65-F5344CB8AC3E}">
        <p14:creationId xmlns:p14="http://schemas.microsoft.com/office/powerpoint/2010/main" val="71018189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a:t>Figure 10.6 Overloaded Constructors Used to Initialize </a:t>
            </a:r>
            <a:r>
              <a:rPr lang="en-US" dirty="0">
                <a:latin typeface="Consolas" panose="020B0609020204030204" pitchFamily="49" charset="0"/>
              </a:rPr>
              <a:t>Time2</a:t>
            </a:r>
            <a:r>
              <a:rPr lang="en-US" dirty="0"/>
              <a:t> Objects </a:t>
            </a:r>
            <a:r>
              <a:rPr lang="en-US" sz="2000" b="0" dirty="0" smtClean="0"/>
              <a:t>(3 </a:t>
            </a:r>
            <a:r>
              <a:rPr lang="en-US" sz="2000" b="0" dirty="0"/>
              <a:t>of 4)</a:t>
            </a:r>
            <a:endParaRPr lang="en-US" dirty="0"/>
          </a:p>
        </p:txBody>
      </p:sp>
      <p:pic>
        <p:nvPicPr>
          <p:cNvPr id="4" name="Picture 3" descr="Line 30, indented once: console, period, write line, left parenthesis, open quotes, t 4, colon, hour, comma, minute and second specified, close quotes, right parenthesis, semicolon. Line 31, indented once: console, period, write line, left parenthesis, dollar sign, open quotes, left brace, t 4, period, to universal string, left parenthesis, right parenthesis, right brace, close quotes, right parenthesis, semicolon, forward slash, forward slash, 12: 25: 42. Line 32, indented once: console, period, write line, left parenthesis, dollar sign, open quotes, left brace, t 4, period, to string, left parenthesis, right parenthesis, right brace, back slash, n, close quotes, right parenthesis, semicolon, forward slash, forward slash, 12: 25: 42 p m. Line 33: blank. Line 34, indented once: console, period, write line, left parenthesis, open quotes, t 5, colon, time 2 object t 4 specified, close quotes, right parenthesis, semicolon. Line 35, indented once: console, period, write line, left parenthesis, dollar sign, open quotes, left brace, t 5, period, to universal string, left parenthesis, right parenthesis, right brace, close quotes, right parenthesis, semicolon, forward slash, forward slash, 12: 25: 42. Line 36, indented once: console, period, write line, left parenthesis, dollar sign, open quotes, left brace, t 5, period, to string, left parenthesis, right parenthesis, right brace, close quotes, right parenthesis, semicolon, forward slash, forward slash, 12: 25: 42 p m. Line 37: blank. Line 38, indented once: forward slash, forward slash, attempt to initialize t 6 with invalid values. Line 39, indented once: try. Line 40, indented once: left brace. Line 41, indented twice: v a r, t 6 = new time 2, left parenthesis, 27, comma, 74, comma, 99, right parenthesis, semicolon, forward slash, forward slash, invalid values. Line 42, indented once: right brace. Line 43, indented once: catch, left parenthesis, argument out of range exception, e x, right parenthesis. Line 44, indented once: left brace. Line 45, indented twice: console, period, write line, left parenthesis, open quotes, back slash, n exception while initializing t 6, colon, close quotes, right parenthesis, semicolon. Line 46, indented twice: console, period, write line, left parenthesis, e x, period, message, right parenthesis, semicolon. Line 47, indented twice: right brace. Line 48, indented once: right brace. Line 49: right brac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5068" y="1588081"/>
            <a:ext cx="7573863" cy="4088156"/>
          </a:xfrm>
          <a:prstGeom prst="rect">
            <a:avLst/>
          </a:prstGeom>
        </p:spPr>
      </p:pic>
    </p:spTree>
    <p:extLst>
      <p:ext uri="{BB962C8B-B14F-4D97-AF65-F5344CB8AC3E}">
        <p14:creationId xmlns:p14="http://schemas.microsoft.com/office/powerpoint/2010/main" val="18575033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a:t>Figure 10.6 Overloaded Constructors Used to Initialize </a:t>
            </a:r>
            <a:r>
              <a:rPr lang="en-US" dirty="0">
                <a:latin typeface="Consolas" panose="020B0609020204030204" pitchFamily="49" charset="0"/>
              </a:rPr>
              <a:t>Time2</a:t>
            </a:r>
            <a:r>
              <a:rPr lang="en-US" dirty="0"/>
              <a:t> Objects </a:t>
            </a:r>
            <a:r>
              <a:rPr lang="en-US" sz="2000" b="0" dirty="0" smtClean="0"/>
              <a:t>(4 </a:t>
            </a:r>
            <a:r>
              <a:rPr lang="en-US" sz="2000" b="0" dirty="0"/>
              <a:t>of 4)</a:t>
            </a:r>
            <a:endParaRPr lang="en-US" dirty="0"/>
          </a:p>
        </p:txBody>
      </p:sp>
      <p:pic>
        <p:nvPicPr>
          <p:cNvPr id="4" name="Picture 3" descr="The output of overloaded constructors which are used to initialize time 2 objects. Line 1: constructed with, colon. Line 2: t 1, colon, all arguments defaulted. Line 3: 00: 00: 00. Line 4: 12: 00: 00 a m. Line 5: t 2, colon, hour specified, semicolon, minute and second defaulted. Line 6: 02: 00: 00. Line 7: 2: 00: 00 a m. Line 8: t 3, colon, hour and minute specified, semicolon, second defaulted. Line 9: 21: 34: 00. Line 10: 9: 34: 00 p m. Line 11: t 4, colon, hour, comma, minute and second specified. Line 12: 12: 25: 42. Line 13: 12: 25: 42 p m. Line 14: t 5, time 2 object t 4 specified. Line 15: 12: 25: 42. Line 16: 12: 25: 42 p m. Line 17: exception while initializing t 6, colon. Line 18: hour must be 0-23. Line 19: parameter name, colon, value. Line 20: actual value was 2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9989" y="1631825"/>
            <a:ext cx="6844023" cy="4585959"/>
          </a:xfrm>
          <a:prstGeom prst="rect">
            <a:avLst/>
          </a:prstGeom>
        </p:spPr>
      </p:pic>
    </p:spTree>
    <p:extLst>
      <p:ext uri="{BB962C8B-B14F-4D97-AF65-F5344CB8AC3E}">
        <p14:creationId xmlns:p14="http://schemas.microsoft.com/office/powerpoint/2010/main" val="339987717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8503920" cy="1097279"/>
          </a:xfrm>
        </p:spPr>
        <p:txBody>
          <a:bodyPr/>
          <a:lstStyle/>
          <a:p>
            <a:r>
              <a:rPr lang="en-US" dirty="0" smtClean="0"/>
              <a:t>10.6 Default </a:t>
            </a:r>
            <a:r>
              <a:rPr lang="en-US" dirty="0"/>
              <a:t>and </a:t>
            </a:r>
            <a:r>
              <a:rPr lang="en-US" dirty="0" smtClean="0"/>
              <a:t>Parameterless Constructors</a:t>
            </a:r>
            <a:endParaRPr lang="en-US" dirty="0"/>
          </a:p>
        </p:txBody>
      </p:sp>
      <p:sp>
        <p:nvSpPr>
          <p:cNvPr id="4" name="Text Placeholder 3"/>
          <p:cNvSpPr>
            <a:spLocks noGrp="1"/>
          </p:cNvSpPr>
          <p:nvPr>
            <p:ph type="body" idx="1"/>
          </p:nvPr>
        </p:nvSpPr>
        <p:spPr>
          <a:xfrm>
            <a:off x="457200" y="1600201"/>
            <a:ext cx="8229600" cy="4008119"/>
          </a:xfrm>
        </p:spPr>
        <p:txBody>
          <a:bodyPr/>
          <a:lstStyle/>
          <a:p>
            <a:pPr>
              <a:buFont typeface="Times New Roman" panose="02020603050405020304" pitchFamily="18" charset="0"/>
              <a:buChar char="•"/>
            </a:pPr>
            <a:r>
              <a:rPr lang="en-US" altLang="en-US" sz="2400" dirty="0">
                <a:solidFill>
                  <a:srgbClr val="000000"/>
                </a:solidFill>
                <a:latin typeface="+mn-lt"/>
                <a:ea typeface="Times New Roman" panose="02020603050405020304" pitchFamily="18" charset="0"/>
                <a:cs typeface="Calibri" panose="020F0502020204030204" pitchFamily="34" charset="0"/>
              </a:rPr>
              <a:t>Every class </a:t>
            </a:r>
            <a:r>
              <a:rPr lang="en-US" altLang="en-US" sz="2400" b="1" dirty="0">
                <a:solidFill>
                  <a:srgbClr val="000000"/>
                </a:solidFill>
                <a:latin typeface="+mn-lt"/>
                <a:ea typeface="Times New Roman" panose="02020603050405020304" pitchFamily="18" charset="0"/>
                <a:cs typeface="Calibri" panose="020F0502020204030204" pitchFamily="34" charset="0"/>
              </a:rPr>
              <a:t>must</a:t>
            </a:r>
            <a:r>
              <a:rPr lang="en-US" altLang="en-US" sz="2400" dirty="0">
                <a:solidFill>
                  <a:srgbClr val="000000"/>
                </a:solidFill>
                <a:latin typeface="+mn-lt"/>
                <a:ea typeface="Times New Roman" panose="02020603050405020304" pitchFamily="18" charset="0"/>
                <a:cs typeface="Calibri" panose="020F0502020204030204" pitchFamily="34" charset="0"/>
              </a:rPr>
              <a:t> have at least one constructor</a:t>
            </a:r>
            <a:r>
              <a:rPr lang="en-US" altLang="en-US" sz="2400" dirty="0" smtClean="0">
                <a:solidFill>
                  <a:srgbClr val="000000"/>
                </a:solidFill>
                <a:latin typeface="+mn-lt"/>
                <a:ea typeface="Times New Roman" panose="02020603050405020304" pitchFamily="18" charset="0"/>
                <a:cs typeface="Calibri" panose="020F0502020204030204" pitchFamily="34" charset="0"/>
              </a:rPr>
              <a:t>.</a:t>
            </a:r>
            <a:endParaRPr lang="en-US" altLang="en-US" sz="2400" dirty="0">
              <a:solidFill>
                <a:srgbClr val="000000"/>
              </a:solidFill>
              <a:latin typeface="+mn-lt"/>
              <a:ea typeface="Times New Roman" panose="02020603050405020304" pitchFamily="18" charset="0"/>
              <a:cs typeface="Calibri" panose="020F0502020204030204" pitchFamily="34" charset="0"/>
            </a:endParaRPr>
          </a:p>
          <a:p>
            <a:pPr>
              <a:buFont typeface="Times New Roman" panose="02020603050405020304" pitchFamily="18" charset="0"/>
              <a:buChar char="•"/>
            </a:pPr>
            <a:r>
              <a:rPr lang="en-US" altLang="en-US" sz="2400" dirty="0">
                <a:solidFill>
                  <a:srgbClr val="000000"/>
                </a:solidFill>
                <a:latin typeface="+mn-lt"/>
                <a:ea typeface="Times New Roman" panose="02020603050405020304" pitchFamily="18" charset="0"/>
                <a:cs typeface="Calibri" panose="020F0502020204030204" pitchFamily="34" charset="0"/>
              </a:rPr>
              <a:t>If you do not provide any constructors in a class’s declaration, the compiler creates a </a:t>
            </a:r>
            <a:r>
              <a:rPr lang="en-US" altLang="en-US" sz="2400" b="1" dirty="0">
                <a:solidFill>
                  <a:srgbClr val="000000"/>
                </a:solidFill>
                <a:latin typeface="+mn-lt"/>
                <a:ea typeface="Times New Roman" panose="02020603050405020304" pitchFamily="18" charset="0"/>
                <a:cs typeface="Calibri" panose="020F0502020204030204" pitchFamily="34" charset="0"/>
              </a:rPr>
              <a:t>default</a:t>
            </a:r>
            <a:r>
              <a:rPr lang="en-US" altLang="en-US" sz="2400" dirty="0">
                <a:solidFill>
                  <a:srgbClr val="000000"/>
                </a:solidFill>
                <a:latin typeface="+mn-lt"/>
                <a:ea typeface="Times New Roman" panose="02020603050405020304" pitchFamily="18" charset="0"/>
                <a:cs typeface="Calibri" panose="020F0502020204030204" pitchFamily="34" charset="0"/>
              </a:rPr>
              <a:t> </a:t>
            </a:r>
            <a:r>
              <a:rPr lang="en-US" altLang="en-US" sz="2400" b="1" dirty="0">
                <a:solidFill>
                  <a:srgbClr val="000000"/>
                </a:solidFill>
                <a:latin typeface="+mn-lt"/>
                <a:ea typeface="Times New Roman" panose="02020603050405020304" pitchFamily="18" charset="0"/>
                <a:cs typeface="Calibri" panose="020F0502020204030204" pitchFamily="34" charset="0"/>
              </a:rPr>
              <a:t>constructor</a:t>
            </a:r>
            <a:r>
              <a:rPr lang="en-US" altLang="en-US" sz="2400" dirty="0">
                <a:solidFill>
                  <a:srgbClr val="000000"/>
                </a:solidFill>
                <a:latin typeface="+mn-lt"/>
                <a:ea typeface="Times New Roman" panose="02020603050405020304" pitchFamily="18" charset="0"/>
                <a:cs typeface="Calibri" panose="020F0502020204030204" pitchFamily="34" charset="0"/>
              </a:rPr>
              <a:t> that takes no arguments when it is invoked.</a:t>
            </a:r>
          </a:p>
          <a:p>
            <a:pPr>
              <a:buFont typeface="Times New Roman" panose="02020603050405020304" pitchFamily="18" charset="0"/>
              <a:buChar char="•"/>
            </a:pPr>
            <a:r>
              <a:rPr lang="en-US" altLang="en-US" sz="2400" dirty="0">
                <a:solidFill>
                  <a:srgbClr val="000000"/>
                </a:solidFill>
                <a:latin typeface="+mn-lt"/>
                <a:ea typeface="Times New Roman" panose="02020603050405020304" pitchFamily="18" charset="0"/>
                <a:cs typeface="Calibri" panose="020F0502020204030204" pitchFamily="34" charset="0"/>
              </a:rPr>
              <a:t>The compiler will </a:t>
            </a:r>
            <a:r>
              <a:rPr lang="en-US" altLang="en-US" sz="2400" b="1" dirty="0">
                <a:solidFill>
                  <a:srgbClr val="000000"/>
                </a:solidFill>
                <a:latin typeface="+mn-lt"/>
                <a:ea typeface="Times New Roman" panose="02020603050405020304" pitchFamily="18" charset="0"/>
                <a:cs typeface="Calibri" panose="020F0502020204030204" pitchFamily="34" charset="0"/>
              </a:rPr>
              <a:t>not</a:t>
            </a:r>
            <a:r>
              <a:rPr lang="en-US" altLang="en-US" sz="2400" dirty="0">
                <a:solidFill>
                  <a:srgbClr val="000000"/>
                </a:solidFill>
                <a:latin typeface="+mn-lt"/>
                <a:ea typeface="Times New Roman" panose="02020603050405020304" pitchFamily="18" charset="0"/>
                <a:cs typeface="Calibri" panose="020F0502020204030204" pitchFamily="34" charset="0"/>
              </a:rPr>
              <a:t> create a default constructor for a class that explicitly declares at least one constructor.</a:t>
            </a:r>
          </a:p>
          <a:p>
            <a:pPr>
              <a:buFont typeface="Times New Roman" panose="02020603050405020304" pitchFamily="18" charset="0"/>
              <a:buChar char="•"/>
            </a:pPr>
            <a:r>
              <a:rPr lang="en-US" altLang="en-US" sz="2400" dirty="0">
                <a:solidFill>
                  <a:srgbClr val="000000"/>
                </a:solidFill>
                <a:latin typeface="+mn-lt"/>
                <a:ea typeface="Times New Roman" panose="02020603050405020304" pitchFamily="18" charset="0"/>
                <a:cs typeface="Calibri" panose="020F0502020204030204" pitchFamily="34" charset="0"/>
              </a:rPr>
              <a:t>If you have declared a constructor, but want to be able to invoke the constructor with no arguments, you must declare a </a:t>
            </a:r>
            <a:r>
              <a:rPr lang="en-US" altLang="en-US" sz="2400" b="1" dirty="0">
                <a:solidFill>
                  <a:srgbClr val="000000"/>
                </a:solidFill>
                <a:latin typeface="+mn-lt"/>
                <a:ea typeface="Times New Roman" panose="02020603050405020304" pitchFamily="18" charset="0"/>
                <a:cs typeface="Calibri" panose="020F0502020204030204" pitchFamily="34" charset="0"/>
              </a:rPr>
              <a:t>parameterless constructor.</a:t>
            </a:r>
            <a:endParaRPr lang="en-US" sz="2400" b="1" dirty="0">
              <a:latin typeface="+mn-lt"/>
            </a:endParaRPr>
          </a:p>
        </p:txBody>
      </p:sp>
    </p:spTree>
    <p:extLst>
      <p:ext uri="{BB962C8B-B14F-4D97-AF65-F5344CB8AC3E}">
        <p14:creationId xmlns:p14="http://schemas.microsoft.com/office/powerpoint/2010/main" val="297623698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10.7 Composition</a:t>
            </a:r>
          </a:p>
        </p:txBody>
      </p:sp>
      <p:sp>
        <p:nvSpPr>
          <p:cNvPr id="3" name="Text Placeholder 2"/>
          <p:cNvSpPr>
            <a:spLocks noGrp="1"/>
          </p:cNvSpPr>
          <p:nvPr>
            <p:ph type="body" idx="1"/>
          </p:nvPr>
        </p:nvSpPr>
        <p:spPr/>
        <p:txBody>
          <a:bodyPr/>
          <a:lstStyle/>
          <a:p>
            <a:r>
              <a:rPr lang="en-US" sz="2400" dirty="0">
                <a:latin typeface="+mn-lt"/>
              </a:rPr>
              <a:t>A class can have objects of values types or references to objects of other classes as members</a:t>
            </a:r>
            <a:r>
              <a:rPr lang="en-US" sz="2400" dirty="0" smtClean="0">
                <a:latin typeface="+mn-lt"/>
              </a:rPr>
              <a:t>.</a:t>
            </a:r>
            <a:endParaRPr lang="en-US" sz="2400" dirty="0">
              <a:latin typeface="+mn-lt"/>
            </a:endParaRPr>
          </a:p>
          <a:p>
            <a:r>
              <a:rPr lang="en-US" sz="2400" dirty="0">
                <a:latin typeface="+mn-lt"/>
              </a:rPr>
              <a:t>This is called composition and is sometimes referred to as a </a:t>
            </a:r>
            <a:r>
              <a:rPr lang="en-US" sz="2400" b="1" dirty="0">
                <a:latin typeface="+mn-lt"/>
              </a:rPr>
              <a:t>has-a</a:t>
            </a:r>
            <a:r>
              <a:rPr lang="en-US" sz="2400" dirty="0">
                <a:latin typeface="+mn-lt"/>
              </a:rPr>
              <a:t> relationship.</a:t>
            </a:r>
          </a:p>
        </p:txBody>
      </p:sp>
    </p:spTree>
    <p:extLst>
      <p:ext uri="{BB962C8B-B14F-4D97-AF65-F5344CB8AC3E}">
        <p14:creationId xmlns:p14="http://schemas.microsoft.com/office/powerpoint/2010/main" val="78223327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Software Engineering Observation 10.8</a:t>
            </a:r>
          </a:p>
        </p:txBody>
      </p:sp>
      <p:sp>
        <p:nvSpPr>
          <p:cNvPr id="3" name="Text Placeholder 2"/>
          <p:cNvSpPr>
            <a:spLocks noGrp="1"/>
          </p:cNvSpPr>
          <p:nvPr>
            <p:ph type="body" idx="1"/>
          </p:nvPr>
        </p:nvSpPr>
        <p:spPr>
          <a:xfrm>
            <a:off x="457200" y="1600201"/>
            <a:ext cx="8229600" cy="2316480"/>
          </a:xfrm>
        </p:spPr>
        <p:txBody>
          <a:bodyPr/>
          <a:lstStyle/>
          <a:p>
            <a:pPr marL="0" indent="0">
              <a:buNone/>
            </a:pPr>
            <a:r>
              <a:rPr lang="en-US" sz="2400" dirty="0" smtClean="0">
                <a:latin typeface="+mn-lt"/>
              </a:rPr>
              <a:t>One form of software reuse is composition, in which a class contains references to other objects. Recall that classes are reference types. A class can have a property of its own type—for example, a </a:t>
            </a:r>
            <a:r>
              <a:rPr lang="en-US" sz="2400" dirty="0" smtClean="0">
                <a:latin typeface="Consolas" panose="020B0609020204030204" pitchFamily="49" charset="0"/>
              </a:rPr>
              <a:t>Person</a:t>
            </a:r>
            <a:r>
              <a:rPr lang="en-US" sz="2400" dirty="0" smtClean="0">
                <a:latin typeface="+mn-lt"/>
              </a:rPr>
              <a:t> class could have </a:t>
            </a:r>
            <a:r>
              <a:rPr lang="en-US" sz="2400" dirty="0" smtClean="0">
                <a:latin typeface="Consolas" panose="020B0609020204030204" pitchFamily="49" charset="0"/>
              </a:rPr>
              <a:t>Mother</a:t>
            </a:r>
            <a:r>
              <a:rPr lang="en-US" sz="2400" dirty="0" smtClean="0">
                <a:latin typeface="+mn-lt"/>
              </a:rPr>
              <a:t> and </a:t>
            </a:r>
            <a:r>
              <a:rPr lang="en-US" sz="2400" dirty="0" smtClean="0">
                <a:latin typeface="Consolas" panose="020B0609020204030204" pitchFamily="49" charset="0"/>
              </a:rPr>
              <a:t>Father</a:t>
            </a:r>
            <a:r>
              <a:rPr lang="en-US" sz="2400" dirty="0" smtClean="0">
                <a:latin typeface="+mn-lt"/>
              </a:rPr>
              <a:t> properties of type </a:t>
            </a:r>
            <a:r>
              <a:rPr lang="en-US" sz="2400" dirty="0" smtClean="0">
                <a:latin typeface="Consolas" panose="020B0609020204030204" pitchFamily="49" charset="0"/>
              </a:rPr>
              <a:t>Person</a:t>
            </a:r>
            <a:r>
              <a:rPr lang="en-US" sz="2400" dirty="0" smtClean="0">
                <a:latin typeface="+mn-lt"/>
              </a:rPr>
              <a:t> that reference other </a:t>
            </a:r>
            <a:r>
              <a:rPr lang="en-US" sz="2400" dirty="0" smtClean="0">
                <a:latin typeface="Consolas" panose="020B0609020204030204" pitchFamily="49" charset="0"/>
              </a:rPr>
              <a:t>Person</a:t>
            </a:r>
            <a:r>
              <a:rPr lang="en-US" sz="2400" dirty="0" smtClean="0">
                <a:latin typeface="+mn-lt"/>
              </a:rPr>
              <a:t> objects.</a:t>
            </a:r>
            <a:endParaRPr lang="en-US" sz="2400" dirty="0">
              <a:latin typeface="+mn-lt"/>
            </a:endParaRPr>
          </a:p>
        </p:txBody>
      </p:sp>
    </p:spTree>
    <p:extLst>
      <p:ext uri="{BB962C8B-B14F-4D97-AF65-F5344CB8AC3E}">
        <p14:creationId xmlns:p14="http://schemas.microsoft.com/office/powerpoint/2010/main" val="417557045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10.7.1 Class Date</a:t>
            </a:r>
          </a:p>
        </p:txBody>
      </p:sp>
      <p:sp>
        <p:nvSpPr>
          <p:cNvPr id="3" name="Text Placeholder 2"/>
          <p:cNvSpPr>
            <a:spLocks noGrp="1"/>
          </p:cNvSpPr>
          <p:nvPr>
            <p:ph type="body" idx="1"/>
          </p:nvPr>
        </p:nvSpPr>
        <p:spPr>
          <a:xfrm>
            <a:off x="457200" y="1600200"/>
            <a:ext cx="8229600" cy="1295400"/>
          </a:xfrm>
        </p:spPr>
        <p:txBody>
          <a:bodyPr/>
          <a:lstStyle/>
          <a:p>
            <a:r>
              <a:rPr lang="en-US" sz="2400" dirty="0">
                <a:latin typeface="+mn-lt"/>
              </a:rPr>
              <a:t>Class Date (</a:t>
            </a:r>
            <a:r>
              <a:rPr lang="en-US" sz="2400" dirty="0" smtClean="0">
                <a:latin typeface="+mn-lt"/>
              </a:rPr>
              <a:t>Figure</a:t>
            </a:r>
            <a:r>
              <a:rPr lang="en-US" sz="2400" dirty="0">
                <a:latin typeface="+mn-lt"/>
              </a:rPr>
              <a:t> 10.7) declares instance variables </a:t>
            </a:r>
            <a:r>
              <a:rPr lang="en-US" sz="2400" dirty="0">
                <a:latin typeface="Consolas" panose="020B0609020204030204" pitchFamily="49" charset="0"/>
              </a:rPr>
              <a:t>month</a:t>
            </a:r>
            <a:r>
              <a:rPr lang="en-US" sz="2400" dirty="0">
                <a:latin typeface="+mn-lt"/>
              </a:rPr>
              <a:t> and </a:t>
            </a:r>
            <a:r>
              <a:rPr lang="en-US" sz="2400" dirty="0">
                <a:latin typeface="Consolas" panose="020B0609020204030204" pitchFamily="49" charset="0"/>
              </a:rPr>
              <a:t>day</a:t>
            </a:r>
            <a:r>
              <a:rPr lang="en-US" sz="2400" dirty="0">
                <a:latin typeface="+mn-lt"/>
              </a:rPr>
              <a:t>, and auto-implemented property </a:t>
            </a:r>
            <a:r>
              <a:rPr lang="en-US" sz="2400" dirty="0">
                <a:latin typeface="Consolas" panose="020B0609020204030204" pitchFamily="49" charset="0"/>
              </a:rPr>
              <a:t>Year</a:t>
            </a:r>
            <a:r>
              <a:rPr lang="en-US" sz="2400" dirty="0">
                <a:latin typeface="+mn-lt"/>
              </a:rPr>
              <a:t> (line 9) to represent a date.</a:t>
            </a:r>
          </a:p>
        </p:txBody>
      </p:sp>
    </p:spTree>
    <p:extLst>
      <p:ext uri="{BB962C8B-B14F-4D97-AF65-F5344CB8AC3E}">
        <p14:creationId xmlns:p14="http://schemas.microsoft.com/office/powerpoint/2010/main" val="5048330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 </a:t>
            </a:r>
            <a:r>
              <a:rPr lang="en-US" sz="2000" b="0" dirty="0" smtClean="0"/>
              <a:t>(3 </a:t>
            </a:r>
            <a:r>
              <a:rPr lang="en-US" sz="2000" b="0" dirty="0"/>
              <a:t>of </a:t>
            </a:r>
            <a:r>
              <a:rPr lang="en-US" sz="2000" b="0" dirty="0" smtClean="0"/>
              <a:t>3)</a:t>
            </a:r>
            <a:endParaRPr lang="en-US" dirty="0"/>
          </a:p>
        </p:txBody>
      </p:sp>
      <p:sp>
        <p:nvSpPr>
          <p:cNvPr id="3" name="Text Placeholder 2"/>
          <p:cNvSpPr>
            <a:spLocks noGrp="1"/>
          </p:cNvSpPr>
          <p:nvPr>
            <p:ph type="body" idx="1"/>
          </p:nvPr>
        </p:nvSpPr>
        <p:spPr/>
        <p:txBody>
          <a:bodyPr/>
          <a:lstStyle/>
          <a:p>
            <a:pPr marL="487350" lvl="1" indent="0">
              <a:buNone/>
            </a:pPr>
            <a:r>
              <a:rPr lang="en-US" sz="2200" dirty="0">
                <a:solidFill>
                  <a:schemeClr val="tx2"/>
                </a:solidFill>
                <a:latin typeface="+mn-lt"/>
              </a:rPr>
              <a:t>10.11.1</a:t>
            </a:r>
            <a:r>
              <a:rPr lang="en-US" sz="2200" dirty="0">
                <a:latin typeface="+mn-lt"/>
              </a:rPr>
              <a:t> Using the </a:t>
            </a:r>
            <a:r>
              <a:rPr lang="en-US" sz="2200" b="1" dirty="0" smtClean="0">
                <a:latin typeface="+mn-lt"/>
              </a:rPr>
              <a:t>Class View</a:t>
            </a:r>
            <a:r>
              <a:rPr lang="en-US" sz="2200" dirty="0" smtClean="0">
                <a:latin typeface="+mn-lt"/>
              </a:rPr>
              <a:t> Window</a:t>
            </a:r>
            <a:endParaRPr lang="en-US" sz="2200" dirty="0">
              <a:latin typeface="+mn-lt"/>
            </a:endParaRPr>
          </a:p>
          <a:p>
            <a:pPr marL="487350" lvl="1" indent="0">
              <a:buNone/>
            </a:pPr>
            <a:r>
              <a:rPr lang="en-US" sz="2200" dirty="0">
                <a:solidFill>
                  <a:schemeClr val="tx2"/>
                </a:solidFill>
                <a:latin typeface="+mn-lt"/>
              </a:rPr>
              <a:t>10.11.2</a:t>
            </a:r>
            <a:r>
              <a:rPr lang="en-US" sz="2200" dirty="0">
                <a:latin typeface="+mn-lt"/>
              </a:rPr>
              <a:t> Using the </a:t>
            </a:r>
            <a:r>
              <a:rPr lang="en-US" sz="2200" b="1" dirty="0">
                <a:latin typeface="+mn-lt"/>
              </a:rPr>
              <a:t>Object </a:t>
            </a:r>
            <a:r>
              <a:rPr lang="en-US" sz="2200" b="1" dirty="0" smtClean="0">
                <a:latin typeface="+mn-lt"/>
              </a:rPr>
              <a:t>Browser</a:t>
            </a:r>
            <a:endParaRPr lang="en-US" sz="2200" b="1" dirty="0" smtClean="0">
              <a:solidFill>
                <a:schemeClr val="tx2"/>
              </a:solidFill>
              <a:latin typeface="+mn-lt"/>
            </a:endParaRPr>
          </a:p>
          <a:p>
            <a:pPr marL="0" indent="0">
              <a:buNone/>
            </a:pPr>
            <a:r>
              <a:rPr lang="en-US" sz="2200" b="1" dirty="0" smtClean="0">
                <a:solidFill>
                  <a:schemeClr val="tx2"/>
                </a:solidFill>
                <a:latin typeface="+mn-lt"/>
              </a:rPr>
              <a:t>10.12</a:t>
            </a:r>
            <a:r>
              <a:rPr lang="en-US" sz="2200" dirty="0" smtClean="0">
                <a:latin typeface="+mn-lt"/>
              </a:rPr>
              <a:t> Object Initializers</a:t>
            </a:r>
          </a:p>
          <a:p>
            <a:pPr marL="0" indent="0">
              <a:buNone/>
            </a:pPr>
            <a:r>
              <a:rPr lang="en-US" sz="2200" b="1" dirty="0" smtClean="0">
                <a:solidFill>
                  <a:schemeClr val="tx2"/>
                </a:solidFill>
                <a:latin typeface="+mn-lt"/>
              </a:rPr>
              <a:t>10.13</a:t>
            </a:r>
            <a:r>
              <a:rPr lang="en-US" sz="2200" dirty="0" smtClean="0">
                <a:latin typeface="+mn-lt"/>
              </a:rPr>
              <a:t> </a:t>
            </a:r>
            <a:r>
              <a:rPr lang="en-US" sz="2200" dirty="0">
                <a:latin typeface="+mn-lt"/>
              </a:rPr>
              <a:t>Operator Overloading; Introducing </a:t>
            </a:r>
            <a:r>
              <a:rPr lang="en-US" sz="2200" dirty="0" smtClean="0">
                <a:latin typeface="Consolas" panose="020B0609020204030204" pitchFamily="49" charset="0"/>
              </a:rPr>
              <a:t>struct</a:t>
            </a:r>
          </a:p>
          <a:p>
            <a:pPr marL="487350" lvl="1" indent="0">
              <a:buNone/>
            </a:pPr>
            <a:r>
              <a:rPr lang="en-US" sz="2200" dirty="0" smtClean="0">
                <a:solidFill>
                  <a:schemeClr val="tx2"/>
                </a:solidFill>
                <a:latin typeface="+mn-lt"/>
              </a:rPr>
              <a:t>10.13.1</a:t>
            </a:r>
            <a:r>
              <a:rPr lang="en-US" sz="2200" dirty="0" smtClean="0">
                <a:latin typeface="+mn-lt"/>
              </a:rPr>
              <a:t> Creating Value Types with </a:t>
            </a:r>
            <a:r>
              <a:rPr lang="en-US" sz="2200" dirty="0" smtClean="0">
                <a:latin typeface="Consolas" panose="020B0609020204030204" pitchFamily="49" charset="0"/>
              </a:rPr>
              <a:t>struct</a:t>
            </a:r>
          </a:p>
          <a:p>
            <a:pPr marL="487350" lvl="1" indent="0">
              <a:buNone/>
            </a:pPr>
            <a:r>
              <a:rPr lang="en-US" sz="2200" dirty="0">
                <a:solidFill>
                  <a:schemeClr val="tx2"/>
                </a:solidFill>
                <a:latin typeface="+mn-lt"/>
              </a:rPr>
              <a:t>10.13.2</a:t>
            </a:r>
            <a:r>
              <a:rPr lang="en-US" sz="2200" dirty="0">
                <a:latin typeface="+mn-lt"/>
              </a:rPr>
              <a:t> Value Type </a:t>
            </a:r>
            <a:r>
              <a:rPr lang="en-US" sz="2200" dirty="0">
                <a:latin typeface="Consolas" panose="020B0609020204030204" pitchFamily="49" charset="0"/>
              </a:rPr>
              <a:t>ComplexNumber</a:t>
            </a:r>
          </a:p>
          <a:p>
            <a:pPr marL="487350" lvl="1" indent="0">
              <a:buNone/>
            </a:pPr>
            <a:r>
              <a:rPr lang="en-US" sz="2200" dirty="0">
                <a:solidFill>
                  <a:schemeClr val="tx2"/>
                </a:solidFill>
                <a:latin typeface="+mn-lt"/>
              </a:rPr>
              <a:t>10.13.3</a:t>
            </a:r>
            <a:r>
              <a:rPr lang="en-US" sz="2200" dirty="0">
                <a:latin typeface="+mn-lt"/>
              </a:rPr>
              <a:t> Class </a:t>
            </a:r>
            <a:r>
              <a:rPr lang="en-US" sz="2200" dirty="0">
                <a:latin typeface="Consolas" panose="020B0609020204030204" pitchFamily="49" charset="0"/>
              </a:rPr>
              <a:t>ComplexTest</a:t>
            </a:r>
          </a:p>
          <a:p>
            <a:pPr marL="0" indent="0">
              <a:buNone/>
            </a:pPr>
            <a:r>
              <a:rPr lang="en-US" sz="2200" b="1" dirty="0">
                <a:solidFill>
                  <a:schemeClr val="tx2"/>
                </a:solidFill>
                <a:latin typeface="+mn-lt"/>
              </a:rPr>
              <a:t>10.14</a:t>
            </a:r>
            <a:r>
              <a:rPr lang="en-US" sz="2200" dirty="0">
                <a:latin typeface="+mn-lt"/>
              </a:rPr>
              <a:t> </a:t>
            </a:r>
            <a:r>
              <a:rPr lang="en-US" sz="2200" dirty="0">
                <a:latin typeface="Consolas" panose="020B0609020204030204" pitchFamily="49" charset="0"/>
              </a:rPr>
              <a:t>Time</a:t>
            </a:r>
            <a:r>
              <a:rPr lang="en-US" sz="2200" dirty="0">
                <a:latin typeface="+mn-lt"/>
              </a:rPr>
              <a:t> Class Case Study: Extension Methods</a:t>
            </a:r>
          </a:p>
          <a:p>
            <a:pPr marL="0" indent="0">
              <a:buNone/>
            </a:pPr>
            <a:r>
              <a:rPr lang="en-US" sz="2200" b="1" dirty="0">
                <a:solidFill>
                  <a:schemeClr val="tx2"/>
                </a:solidFill>
                <a:latin typeface="+mn-lt"/>
              </a:rPr>
              <a:t>10.15</a:t>
            </a:r>
            <a:r>
              <a:rPr lang="en-US" sz="2200" dirty="0">
                <a:latin typeface="+mn-lt"/>
              </a:rPr>
              <a:t> </a:t>
            </a:r>
            <a:r>
              <a:rPr lang="en-US" sz="2200" dirty="0" smtClean="0">
                <a:latin typeface="+mn-lt"/>
              </a:rPr>
              <a:t>Wrap-Up</a:t>
            </a:r>
            <a:endParaRPr lang="en-US" sz="2200" dirty="0">
              <a:latin typeface="+mn-lt"/>
            </a:endParaRPr>
          </a:p>
        </p:txBody>
      </p:sp>
    </p:spTree>
    <p:extLst>
      <p:ext uri="{BB962C8B-B14F-4D97-AF65-F5344CB8AC3E}">
        <p14:creationId xmlns:p14="http://schemas.microsoft.com/office/powerpoint/2010/main" val="408709356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chor="b"/>
          <a:lstStyle/>
          <a:p>
            <a:r>
              <a:rPr lang="en-US" dirty="0" smtClean="0"/>
              <a:t>Figure </a:t>
            </a:r>
            <a:r>
              <a:rPr lang="en-US" dirty="0"/>
              <a:t>10.7 </a:t>
            </a:r>
            <a:r>
              <a:rPr lang="en-US" dirty="0">
                <a:latin typeface="Consolas" panose="020B0609020204030204" pitchFamily="49" charset="0"/>
              </a:rPr>
              <a:t>Date</a:t>
            </a:r>
            <a:r>
              <a:rPr lang="en-US" dirty="0"/>
              <a:t> Class Declaration</a:t>
            </a:r>
            <a:r>
              <a:rPr lang="en-US" b="0" dirty="0"/>
              <a:t> </a:t>
            </a:r>
            <a:r>
              <a:rPr lang="en-US" sz="2000" b="0" dirty="0" smtClean="0"/>
              <a:t>(1 of 4)</a:t>
            </a:r>
            <a:endParaRPr lang="en-US" sz="2000" dirty="0"/>
          </a:p>
        </p:txBody>
      </p:sp>
      <p:pic>
        <p:nvPicPr>
          <p:cNvPr id="6" name="Picture 5" descr="Program code for date class declaration. Line 1: forward slash, forward slash, fig. 10.7, colon, date, period, c s. Line 2: forward slash, forward slash, date class declaration. Line 3: using system, semicolon. Line 4: blank. Line 5: public class date. Line 6: left brace. Line 7, indented once: private i n t, month, semicolon, forward slash, forward slash, 1 hyphen 12. Line 8, indented once: private i n t, day, semicolon, forward slash, forward slash, 1 hyphen 31 based on month. Line 9, indented once: public i n t, year, left brace, get, semicolon, private set, semicolon, right brace, forward slash, forward slash, auto-implemented property year. Line 10: blank. Line 11, indented once: forward slash, forward slash, constructor, colon, use property month to confirm proper value for month, semicolon. Line 12, indented once: forward slash, forward slash, use property day to confirm proper value for day. Line 13, indented once: public date, left parenthesis, i n t, month, comma, i n t, day, comma, i n t, year, right parenthesis. Line 14, indented once: left brace. Line 15, indented twice: month = month, semicolon, forward slash, forward slash, validates month. Line 16, indented twice: year = year, semicolon, forward slash, forward slash, could validate year. Line 17, indented twice: day = day, semicolon, forward slash, forward slash, validates day. Line 18, indented twice: console, period, write line, left parenthesis, dollar sign, open quotes, date object constructor for date, left brace, this, right brace, close quotes, right parenthesis, semicolon. Line 19, indented once: right brac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9598" y="1720114"/>
            <a:ext cx="7744804" cy="3993715"/>
          </a:xfrm>
          <a:prstGeom prst="rect">
            <a:avLst/>
          </a:prstGeom>
        </p:spPr>
      </p:pic>
    </p:spTree>
    <p:extLst>
      <p:ext uri="{BB962C8B-B14F-4D97-AF65-F5344CB8AC3E}">
        <p14:creationId xmlns:p14="http://schemas.microsoft.com/office/powerpoint/2010/main" val="384897069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a:t>Figure 10.7 </a:t>
            </a:r>
            <a:r>
              <a:rPr lang="en-US" dirty="0">
                <a:latin typeface="Consolas" panose="020B0609020204030204" pitchFamily="49" charset="0"/>
              </a:rPr>
              <a:t>Date</a:t>
            </a:r>
            <a:r>
              <a:rPr lang="en-US" dirty="0"/>
              <a:t> Class Declaration</a:t>
            </a:r>
            <a:r>
              <a:rPr lang="en-US" b="0" dirty="0"/>
              <a:t> </a:t>
            </a:r>
            <a:r>
              <a:rPr lang="en-US" sz="2000" b="0" dirty="0" smtClean="0"/>
              <a:t>(2 </a:t>
            </a:r>
            <a:r>
              <a:rPr lang="en-US" sz="2000" b="0" dirty="0"/>
              <a:t>of 4)</a:t>
            </a:r>
            <a:endParaRPr lang="en-US" dirty="0"/>
          </a:p>
        </p:txBody>
      </p:sp>
      <p:pic>
        <p:nvPicPr>
          <p:cNvPr id="4" name="Picture 3" descr="Line 20: blank. Line 21, indented once: forward slash, forward slash, property that gets and sets the month. Line 22, indented once: public i n t, month. Line 23, indented once: left brace. Line 24, indented twice: get. Line 25, indented twice: left brace. Line 26, indented three times: return month, semicolon. Line 27, indented twice: right brace. Line 28, indented twice: private set, forward slash, forward slash, make writing inaccessible outside the class. Line 29, indented twice: left brace. Line 30, indented three times: if, left parenthesis, value, left angle bracket = 0, double pipe, value, right angle bracket, 12, right parenthesis, forward slash, forward slash, validate month. Line 31, indented three times: left brace. Line 32, indented four times: throw new argument out of range exception, left parenthesis. Line 33, indented five times: name of, left parenthesis, value, right parenthesis, comma, value, comma, dollar sign, open quotes, left brace, name of, left parenthesis, month, right parenthesis, right brace, must be 1 hyphen 12, close quotes, right parenthesis, semicolon. Line 34, indented three times: right brace. Line 35: blank. Line 36, indented three times: month = value, semicolon. Line 37, indented twice: right brace. Line 38, indented once: right brac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6196" y="1644242"/>
            <a:ext cx="7698902" cy="3672394"/>
          </a:xfrm>
          <a:prstGeom prst="rect">
            <a:avLst/>
          </a:prstGeom>
        </p:spPr>
      </p:pic>
    </p:spTree>
    <p:extLst>
      <p:ext uri="{BB962C8B-B14F-4D97-AF65-F5344CB8AC3E}">
        <p14:creationId xmlns:p14="http://schemas.microsoft.com/office/powerpoint/2010/main" val="367750686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smtClean="0"/>
              <a:t>Figure </a:t>
            </a:r>
            <a:r>
              <a:rPr lang="en-US" dirty="0"/>
              <a:t>10.7 </a:t>
            </a:r>
            <a:r>
              <a:rPr lang="en-US" dirty="0">
                <a:latin typeface="Consolas" panose="020B0609020204030204" pitchFamily="49" charset="0"/>
              </a:rPr>
              <a:t>Date</a:t>
            </a:r>
            <a:r>
              <a:rPr lang="en-US" dirty="0"/>
              <a:t> Class Declaration</a:t>
            </a:r>
            <a:r>
              <a:rPr lang="en-US" b="0" dirty="0"/>
              <a:t> </a:t>
            </a:r>
            <a:r>
              <a:rPr lang="en-US" sz="2000" b="0" dirty="0" smtClean="0"/>
              <a:t>(3 </a:t>
            </a:r>
            <a:r>
              <a:rPr lang="en-US" sz="2000" b="0" dirty="0"/>
              <a:t>of 4)</a:t>
            </a:r>
            <a:endParaRPr lang="en-US" dirty="0"/>
          </a:p>
        </p:txBody>
      </p:sp>
      <p:pic>
        <p:nvPicPr>
          <p:cNvPr id="4" name="Picture 3" descr="Line 39: blank. Line 40, indented once: forward slash, forward slash, property that gets and sets the day. Line 41, indented once: public i n t, day. Line 42, indented once: left brace. Line 43, indented twice: get. Line 44, indented twice: left brace. Line 45, indented three times: return day, semicolon. Line 46, indented twice: right brace. Line 47, indented twice: private set, forward slash, forward slash, make writing inaccessible outside the class. Line 48, indented twice: left brace. Line 49, indented three times: i n t, open bracket, close bracket, days per month =. Line 50, indented four times: left brace, 0, comma, 31, comma, 29, comma, 31, comma, 30, comma, 31, comma, 30, comma, 31, comma, 31, comma, 30, comma, 31, comma, 30, comma, 31, right brace, semicolon. Line 51: blank. Line 52, indented three times: forward slash, forward slash, check if day in range for month. Line 53, indented three times: if, left parenthesis, value, left angle bracket = 0, double pipe, value, right angle bracket, days per month, open bracket, month, close bracket, right parenthesis. Line 54, indented three times: left brace. Line 55, indented four times: throw new argument out of range exception, left parenthesis, name of, left parenthesis, value, right parenthesis, comma, value, comma. Line 56, indented five times: dollar sign, open quotes, left brace, name of, left parenthesis, day, right parenthesis, right brace, out of range for current month, forward slash, year, close quotes, right parenthesis, semicolon. Line 57, indented three times: right brac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0663" y="1611017"/>
            <a:ext cx="7622675" cy="3980150"/>
          </a:xfrm>
          <a:prstGeom prst="rect">
            <a:avLst/>
          </a:prstGeom>
        </p:spPr>
      </p:pic>
    </p:spTree>
    <p:extLst>
      <p:ext uri="{BB962C8B-B14F-4D97-AF65-F5344CB8AC3E}">
        <p14:creationId xmlns:p14="http://schemas.microsoft.com/office/powerpoint/2010/main" val="287055638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a:t>Figure 10.7 </a:t>
            </a:r>
            <a:r>
              <a:rPr lang="en-US" dirty="0">
                <a:latin typeface="Consolas" panose="020B0609020204030204" pitchFamily="49" charset="0"/>
              </a:rPr>
              <a:t>Date</a:t>
            </a:r>
            <a:r>
              <a:rPr lang="en-US" dirty="0"/>
              <a:t> Class Declaration</a:t>
            </a:r>
            <a:r>
              <a:rPr lang="en-US" b="0" dirty="0"/>
              <a:t> </a:t>
            </a:r>
            <a:r>
              <a:rPr lang="en-US" sz="2000" b="0" dirty="0" smtClean="0"/>
              <a:t>(4 </a:t>
            </a:r>
            <a:r>
              <a:rPr lang="en-US" sz="2000" b="0" dirty="0"/>
              <a:t>of 4)</a:t>
            </a:r>
            <a:endParaRPr lang="en-US" dirty="0"/>
          </a:p>
        </p:txBody>
      </p:sp>
      <p:pic>
        <p:nvPicPr>
          <p:cNvPr id="5" name="Picture 4" descr="Line 58, indented three times: forward slash, forward slash, check for leap year. Line 59, indented three times: if, left parenthesis, month = = 2, ampersand, ampersand, value = = 29, ampersand, ampersand. Line 60, indented four times: exclamation point, left parenthesis, year, %, 400 = = 0 double pipe, left parenthesis, year, %, 4 = = 0, ampersand, ampersand, year, %, 100, exclamation point = 0, right parenthesis, right parenthesis, right parenthesis. Line 61, indented three times: left brace. Line 62, indented four times: throw new argument out of range exception, left parenthesis, name of, left parenthesis, value, right parenthesis, comma, value, comma. Line 63, indented five times: dollar sign, open quotes, left brace, name of, left parenthesis, day, right parenthesis, right brace, out of range for current month, forward slash, year, close quotes, right parenthesis, semicolon. Line 64, indented three times: right brace. Line 65: blank. Line 66, indented three times: day = value, semicolon. Line 67, indented twice: right brace. Line 68, indented once: right brace. Line 69: blank. Line 70, indented once: forward slash, forward slash, return a string of the form month, forward slash, day, forward slash, year. Line 71, indented once: public override string to string, left parenthesis, right parenthesis, = right angle bracket, dollar sign, open quotes, left brace, month, right brace, forward slash, left brace, day, right brace, forward slash, left brace, year, right brace, close quotes, semicolon. Line 72: right brac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3082" y="1636877"/>
            <a:ext cx="7725131" cy="3206783"/>
          </a:xfrm>
          <a:prstGeom prst="rect">
            <a:avLst/>
          </a:prstGeom>
        </p:spPr>
      </p:pic>
    </p:spTree>
    <p:extLst>
      <p:ext uri="{BB962C8B-B14F-4D97-AF65-F5344CB8AC3E}">
        <p14:creationId xmlns:p14="http://schemas.microsoft.com/office/powerpoint/2010/main" val="225655856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10.7.2 Class Employee</a:t>
            </a:r>
          </a:p>
        </p:txBody>
      </p:sp>
      <p:sp>
        <p:nvSpPr>
          <p:cNvPr id="5" name="Text Placeholder 4"/>
          <p:cNvSpPr>
            <a:spLocks noGrp="1"/>
          </p:cNvSpPr>
          <p:nvPr>
            <p:ph type="body" idx="1"/>
          </p:nvPr>
        </p:nvSpPr>
        <p:spPr>
          <a:xfrm>
            <a:off x="457200" y="1600201"/>
            <a:ext cx="8229600" cy="2362199"/>
          </a:xfrm>
        </p:spPr>
        <p:txBody>
          <a:bodyPr/>
          <a:lstStyle/>
          <a:p>
            <a:r>
              <a:rPr lang="en-US" sz="2400" dirty="0">
                <a:latin typeface="+mn-lt"/>
              </a:rPr>
              <a:t>Class Employee (</a:t>
            </a:r>
            <a:r>
              <a:rPr lang="en-US" sz="2400" dirty="0" smtClean="0">
                <a:latin typeface="+mn-lt"/>
              </a:rPr>
              <a:t>Figure</a:t>
            </a:r>
            <a:r>
              <a:rPr lang="en-US" sz="2400" dirty="0">
                <a:latin typeface="+mn-lt"/>
              </a:rPr>
              <a:t> 10.8) has </a:t>
            </a:r>
            <a:r>
              <a:rPr lang="en-US" sz="2400" dirty="0">
                <a:latin typeface="Consolas" panose="020B0609020204030204" pitchFamily="49" charset="0"/>
              </a:rPr>
              <a:t>public</a:t>
            </a:r>
            <a:r>
              <a:rPr lang="en-US" sz="2400" dirty="0">
                <a:latin typeface="+mn-lt"/>
              </a:rPr>
              <a:t> auto-implemented, getter-only properties </a:t>
            </a:r>
            <a:r>
              <a:rPr lang="en-US" sz="2400" dirty="0">
                <a:latin typeface="Consolas" panose="020B0609020204030204" pitchFamily="49" charset="0"/>
              </a:rPr>
              <a:t>FirstName</a:t>
            </a:r>
            <a:r>
              <a:rPr lang="en-US" sz="2400" dirty="0">
                <a:latin typeface="+mn-lt"/>
              </a:rPr>
              <a:t>,</a:t>
            </a:r>
            <a:r>
              <a:rPr lang="en-US" sz="2400" b="1" dirty="0">
                <a:latin typeface="+mn-lt"/>
              </a:rPr>
              <a:t> </a:t>
            </a:r>
            <a:r>
              <a:rPr lang="en-US" sz="2400" dirty="0">
                <a:latin typeface="Consolas" panose="020B0609020204030204" pitchFamily="49" charset="0"/>
              </a:rPr>
              <a:t>LastName</a:t>
            </a:r>
            <a:r>
              <a:rPr lang="en-US" sz="2400" dirty="0">
                <a:latin typeface="+mn-lt"/>
              </a:rPr>
              <a:t>,</a:t>
            </a:r>
            <a:r>
              <a:rPr lang="en-US" sz="2400" b="1" dirty="0">
                <a:latin typeface="+mn-lt"/>
              </a:rPr>
              <a:t> </a:t>
            </a:r>
            <a:r>
              <a:rPr lang="en-US" sz="2400" dirty="0">
                <a:latin typeface="Consolas" panose="020B0609020204030204" pitchFamily="49" charset="0"/>
              </a:rPr>
              <a:t>BirthDate</a:t>
            </a:r>
            <a:r>
              <a:rPr lang="en-US" sz="2400" dirty="0">
                <a:latin typeface="+mn-lt"/>
              </a:rPr>
              <a:t> and </a:t>
            </a:r>
            <a:r>
              <a:rPr lang="en-US" sz="2400" dirty="0">
                <a:latin typeface="Consolas" panose="020B0609020204030204" pitchFamily="49" charset="0"/>
              </a:rPr>
              <a:t>HireDate</a:t>
            </a:r>
          </a:p>
          <a:p>
            <a:r>
              <a:rPr lang="en-US" sz="2400" dirty="0">
                <a:latin typeface="+mn-lt"/>
              </a:rPr>
              <a:t>Demonstrates that </a:t>
            </a:r>
            <a:r>
              <a:rPr lang="en-US" sz="2400" b="1" dirty="0">
                <a:latin typeface="+mn-lt"/>
              </a:rPr>
              <a:t>a class can have references to objects of other classes as members</a:t>
            </a:r>
          </a:p>
        </p:txBody>
      </p:sp>
    </p:spTree>
    <p:extLst>
      <p:ext uri="{BB962C8B-B14F-4D97-AF65-F5344CB8AC3E}">
        <p14:creationId xmlns:p14="http://schemas.microsoft.com/office/powerpoint/2010/main" val="111918829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chor="b"/>
          <a:lstStyle/>
          <a:p>
            <a:r>
              <a:rPr lang="en-US" dirty="0" smtClean="0"/>
              <a:t>Figure </a:t>
            </a:r>
            <a:r>
              <a:rPr lang="en-US" dirty="0"/>
              <a:t>10.8 </a:t>
            </a:r>
            <a:r>
              <a:rPr lang="en-US" dirty="0">
                <a:latin typeface="Consolas" panose="020B0609020204030204" pitchFamily="49" charset="0"/>
              </a:rPr>
              <a:t>Employee</a:t>
            </a:r>
            <a:r>
              <a:rPr lang="en-US" dirty="0"/>
              <a:t> Class </a:t>
            </a:r>
            <a:r>
              <a:rPr lang="en-US" dirty="0" smtClean="0"/>
              <a:t>with References </a:t>
            </a:r>
            <a:r>
              <a:rPr lang="en-US" dirty="0"/>
              <a:t>to Other Objects</a:t>
            </a:r>
          </a:p>
        </p:txBody>
      </p:sp>
      <p:pic>
        <p:nvPicPr>
          <p:cNvPr id="6" name="Picture 5" descr="Program code for employee class with references to other objects. Line 1: forward slash forward slash fig. 10.8, colon, employee, period, c s. Line 2: forward slash forward slash employee class with references to other objects. Line 3: public class employee. Line 4: left brace. Line 5, indented once: public string first name, left brace, get, semicolon, right brace. Line 6, indented once: public string last name, left brace, get, semicolon, right brace. Line 7, indented once: public date birth date, left brace, get, semicolon, right brace. Line 8, indented once: public date hire date, left brace, get, semicolon, right brace. Line 9, indented once: blank. Line 10, indented once: forward slash forward slash constructor to initialize name, comma, birth date and hire date. Line 11, indented once: public employee, left parenthesis, string first name, comma, string last name, comma. Line 12, indented twice: date birth date, comma, date hire date, right parenthesis. Line 13, indented once: left brace. Line 14, indented twice: first name = first name, semicolon. Line 15, indented twice: last name, = last name, semicolon. Line 16, indented twice: birth date, = birth date, semicolon. Line 17, indented twice: hire date, = hire date, semicolon. Line 18, indented once: right brace. Line 19: blank. Line 20, indented once: forward slash forward slash convert employee to string format. Line 21, indented once: public override string to string, left parenthesis, right parenthesis, =, right angle bracket, dollar sign, open quotes, left brace, last name, right brace, comma, left brace, first name, right brace, close quotes, +. Line 22, indented twice: dollar sign, open quotes, hired, colon, left brace, hire date, right brace, birthday, colon, left brace, birth date, right brace, close quotes, semicolon. Line 23: right brac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9024" y="1646151"/>
            <a:ext cx="7185952" cy="4538071"/>
          </a:xfrm>
          <a:prstGeom prst="rect">
            <a:avLst/>
          </a:prstGeom>
        </p:spPr>
      </p:pic>
    </p:spTree>
    <p:extLst>
      <p:ext uri="{BB962C8B-B14F-4D97-AF65-F5344CB8AC3E}">
        <p14:creationId xmlns:p14="http://schemas.microsoft.com/office/powerpoint/2010/main" val="217489364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10.7.3 Class EmployeeTest</a:t>
            </a:r>
          </a:p>
        </p:txBody>
      </p:sp>
      <p:sp>
        <p:nvSpPr>
          <p:cNvPr id="5" name="Text Placeholder 4"/>
          <p:cNvSpPr>
            <a:spLocks noGrp="1"/>
          </p:cNvSpPr>
          <p:nvPr>
            <p:ph type="body" idx="1"/>
          </p:nvPr>
        </p:nvSpPr>
        <p:spPr>
          <a:xfrm>
            <a:off x="457200" y="1600201"/>
            <a:ext cx="8229600" cy="1478280"/>
          </a:xfrm>
        </p:spPr>
        <p:txBody>
          <a:bodyPr/>
          <a:lstStyle/>
          <a:p>
            <a:r>
              <a:rPr lang="en-US" sz="2400" dirty="0">
                <a:latin typeface="+mn-lt"/>
              </a:rPr>
              <a:t>Class Employee­Test (</a:t>
            </a:r>
            <a:r>
              <a:rPr lang="en-US" sz="2400" dirty="0" smtClean="0">
                <a:latin typeface="+mn-lt"/>
              </a:rPr>
              <a:t>Figure</a:t>
            </a:r>
            <a:r>
              <a:rPr lang="en-US" sz="2400" dirty="0">
                <a:latin typeface="+mn-lt"/>
              </a:rPr>
              <a:t> 10.9) creates two Date objects to represent an Employee’s birthday and hire date, respectively.</a:t>
            </a:r>
          </a:p>
        </p:txBody>
      </p:sp>
    </p:spTree>
    <p:extLst>
      <p:ext uri="{BB962C8B-B14F-4D97-AF65-F5344CB8AC3E}">
        <p14:creationId xmlns:p14="http://schemas.microsoft.com/office/powerpoint/2010/main" val="20775584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smtClean="0"/>
              <a:t>Figure </a:t>
            </a:r>
            <a:r>
              <a:rPr lang="en-US" dirty="0"/>
              <a:t>10.9 Composition Demonstration</a:t>
            </a:r>
          </a:p>
        </p:txBody>
      </p:sp>
      <p:pic>
        <p:nvPicPr>
          <p:cNvPr id="5" name="Picture 4" descr="Program code for composition demonstration. Line 1: forward slash, forward slash, fig. 10. 9, colon, employee test, period, c s. Line 2: forward slash, forward slash, composition demonstration. Line 3: using system, semicolon. Line 4: blank. Line 5: class employee test. Line 6: left brace. Line 7, indented once: static void main, left parenthesis, right parenthesis. Line 8, indented once: left brace. Line 9, indented twice: v a r, birthday = new date, left parenthesis, 7, comma, 24, comma, 19 49, right parenthesis, semicolon. Line 10, indented twice: v a r, hire date, = new date, left parenthesis, 3, comma, 12, comma, 19 88, right parenthesis, semicolon. Line 11, indented twice: v a r, employee = new employee, left parenthesis, open quotes, bob, close quotes, comma, open quotes, blue, close quotes, comma, birthday, comma, hire date, right parenthesis, semicolon. Line 12: blank. Line 13, indented three times: console, period, write line, left parenthesis, employee, right parenthesis, semicolon. Line 14, indented twice: right brace. Line 15: right brace. The output of composition demonstration. Line 1: date object constructor for date 7, forward slash, 24, forward slash, 19 49. Line 2: date object constructor for date 3, forward slash, 12, forward slash, 19 88. Line 3: blue, comma, bob hired, colon, 3, forward slash, 12, forward slash, 19 88 birthday, colon, 7, forward slash, 24, forward slash, 19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5137" y="1631994"/>
            <a:ext cx="7873725" cy="4334897"/>
          </a:xfrm>
          <a:prstGeom prst="rect">
            <a:avLst/>
          </a:prstGeom>
        </p:spPr>
      </p:pic>
    </p:spTree>
    <p:extLst>
      <p:ext uri="{BB962C8B-B14F-4D97-AF65-F5344CB8AC3E}">
        <p14:creationId xmlns:p14="http://schemas.microsoft.com/office/powerpoint/2010/main" val="380302062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215371"/>
            <a:ext cx="8229600" cy="1097279"/>
          </a:xfrm>
        </p:spPr>
        <p:txBody>
          <a:bodyPr/>
          <a:lstStyle/>
          <a:p>
            <a:r>
              <a:rPr lang="en-US" sz="3200" dirty="0" smtClean="0"/>
              <a:t>10.8 Garbage </a:t>
            </a:r>
            <a:r>
              <a:rPr lang="en-US" sz="3200" dirty="0"/>
              <a:t>Collection and </a:t>
            </a:r>
            <a:r>
              <a:rPr lang="en-US" sz="3200" dirty="0" smtClean="0"/>
              <a:t>Destructors </a:t>
            </a:r>
            <a:r>
              <a:rPr lang="en-US" sz="2000" b="0" dirty="0" smtClean="0"/>
              <a:t>(1 of 4)</a:t>
            </a:r>
            <a:endParaRPr lang="en-US" sz="2000" b="0" dirty="0"/>
          </a:p>
        </p:txBody>
      </p:sp>
      <p:sp>
        <p:nvSpPr>
          <p:cNvPr id="5" name="Text Placeholder 4"/>
          <p:cNvSpPr>
            <a:spLocks noGrp="1"/>
          </p:cNvSpPr>
          <p:nvPr>
            <p:ph type="body" idx="1"/>
          </p:nvPr>
        </p:nvSpPr>
        <p:spPr>
          <a:xfrm>
            <a:off x="457200" y="1600200"/>
            <a:ext cx="8229600" cy="4643846"/>
          </a:xfrm>
        </p:spPr>
        <p:txBody>
          <a:bodyPr/>
          <a:lstStyle/>
          <a:p>
            <a:pPr>
              <a:buFont typeface="Times New Roman" panose="02020603050405020304" pitchFamily="18" charset="0"/>
              <a:buChar char="•"/>
            </a:pPr>
            <a:r>
              <a:rPr lang="en-US" altLang="en-US" sz="2400" dirty="0">
                <a:solidFill>
                  <a:srgbClr val="000000"/>
                </a:solidFill>
                <a:latin typeface="+mn-lt"/>
                <a:ea typeface="Times New Roman" panose="02020603050405020304" pitchFamily="18" charset="0"/>
                <a:cs typeface="Calibri" panose="020F0502020204030204" pitchFamily="34" charset="0"/>
              </a:rPr>
              <a:t>Every object you create uses various system resources, such as memory.</a:t>
            </a:r>
          </a:p>
          <a:p>
            <a:pPr>
              <a:buFont typeface="Times New Roman" panose="02020603050405020304" pitchFamily="18" charset="0"/>
              <a:buChar char="•"/>
            </a:pPr>
            <a:r>
              <a:rPr lang="en-US" altLang="en-US" sz="2400" dirty="0">
                <a:solidFill>
                  <a:srgbClr val="000000"/>
                </a:solidFill>
                <a:latin typeface="+mn-lt"/>
                <a:ea typeface="Times New Roman" panose="02020603050405020304" pitchFamily="18" charset="0"/>
                <a:cs typeface="Calibri" panose="020F0502020204030204" pitchFamily="34" charset="0"/>
              </a:rPr>
              <a:t>In many programming languages, these system resources are reserved for the object’s use until they’re explicitly released by the programmer.</a:t>
            </a:r>
          </a:p>
          <a:p>
            <a:pPr>
              <a:buFont typeface="Times New Roman" panose="02020603050405020304" pitchFamily="18" charset="0"/>
              <a:buChar char="•"/>
            </a:pPr>
            <a:r>
              <a:rPr lang="en-US" altLang="en-US" sz="2400" dirty="0">
                <a:solidFill>
                  <a:srgbClr val="000000"/>
                </a:solidFill>
                <a:latin typeface="+mn-lt"/>
                <a:ea typeface="Times New Roman" panose="02020603050405020304" pitchFamily="18" charset="0"/>
                <a:cs typeface="Calibri" panose="020F0502020204030204" pitchFamily="34" charset="0"/>
              </a:rPr>
              <a:t>If all the references to the object that manages the resource are lost before the resource is explicitly released, it can no longer be released. This is known as a </a:t>
            </a:r>
            <a:r>
              <a:rPr lang="en-US" altLang="en-US" sz="2400" b="1" dirty="0">
                <a:solidFill>
                  <a:schemeClr val="tx1"/>
                </a:solidFill>
                <a:latin typeface="+mn-lt"/>
                <a:ea typeface="Times New Roman" panose="02020603050405020304" pitchFamily="18" charset="0"/>
                <a:cs typeface="Calibri" panose="020F0502020204030204" pitchFamily="34" charset="0"/>
              </a:rPr>
              <a:t>resource leak</a:t>
            </a:r>
            <a:r>
              <a:rPr lang="en-US" altLang="en-US" sz="2400" dirty="0">
                <a:solidFill>
                  <a:srgbClr val="000000"/>
                </a:solidFill>
                <a:latin typeface="+mn-lt"/>
                <a:ea typeface="Times New Roman" panose="02020603050405020304" pitchFamily="18" charset="0"/>
                <a:cs typeface="Calibri" panose="020F0502020204030204" pitchFamily="34" charset="0"/>
              </a:rPr>
              <a:t>.</a:t>
            </a:r>
            <a:endParaRPr lang="en-US" sz="2400" dirty="0">
              <a:latin typeface="+mn-lt"/>
            </a:endParaRPr>
          </a:p>
        </p:txBody>
      </p:sp>
    </p:spTree>
    <p:extLst>
      <p:ext uri="{BB962C8B-B14F-4D97-AF65-F5344CB8AC3E}">
        <p14:creationId xmlns:p14="http://schemas.microsoft.com/office/powerpoint/2010/main" val="423171118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10.8 Garbage </a:t>
            </a:r>
            <a:r>
              <a:rPr lang="en-US" sz="3200" dirty="0"/>
              <a:t>Collection and Destructors </a:t>
            </a:r>
            <a:r>
              <a:rPr lang="en-US" sz="2000" b="0" dirty="0" smtClean="0"/>
              <a:t>(2 </a:t>
            </a:r>
            <a:r>
              <a:rPr lang="en-US" sz="2000" b="0" dirty="0"/>
              <a:t>of 4)</a:t>
            </a:r>
            <a:endParaRPr lang="en-US" dirty="0"/>
          </a:p>
        </p:txBody>
      </p:sp>
      <p:sp>
        <p:nvSpPr>
          <p:cNvPr id="3" name="Text Placeholder 2"/>
          <p:cNvSpPr>
            <a:spLocks noGrp="1"/>
          </p:cNvSpPr>
          <p:nvPr>
            <p:ph type="body" idx="1"/>
          </p:nvPr>
        </p:nvSpPr>
        <p:spPr/>
        <p:txBody>
          <a:bodyPr/>
          <a:lstStyle/>
          <a:p>
            <a:pPr>
              <a:buFont typeface="Times New Roman" panose="02020603050405020304" pitchFamily="18" charset="0"/>
              <a:buChar char="•"/>
            </a:pPr>
            <a:r>
              <a:rPr lang="en-US" altLang="en-US" sz="2400" dirty="0" smtClean="0">
                <a:solidFill>
                  <a:srgbClr val="000000"/>
                </a:solidFill>
                <a:latin typeface="+mn-lt"/>
                <a:ea typeface="Times New Roman" panose="02020603050405020304" pitchFamily="18" charset="0"/>
                <a:cs typeface="Calibri" panose="020F0502020204030204" pitchFamily="34" charset="0"/>
              </a:rPr>
              <a:t>The Common Language Runtime (C</a:t>
            </a:r>
            <a:r>
              <a:rPr lang="en-US" altLang="en-US" sz="100" dirty="0" smtClean="0">
                <a:solidFill>
                  <a:srgbClr val="000000"/>
                </a:solidFill>
                <a:latin typeface="+mn-lt"/>
                <a:ea typeface="Times New Roman" panose="02020603050405020304" pitchFamily="18" charset="0"/>
                <a:cs typeface="Calibri" panose="020F0502020204030204" pitchFamily="34" charset="0"/>
              </a:rPr>
              <a:t> </a:t>
            </a:r>
            <a:r>
              <a:rPr lang="en-US" altLang="en-US" sz="2400" dirty="0" smtClean="0">
                <a:solidFill>
                  <a:srgbClr val="000000"/>
                </a:solidFill>
                <a:latin typeface="+mn-lt"/>
                <a:ea typeface="Times New Roman" panose="02020603050405020304" pitchFamily="18" charset="0"/>
                <a:cs typeface="Calibri" panose="020F0502020204030204" pitchFamily="34" charset="0"/>
              </a:rPr>
              <a:t>L</a:t>
            </a:r>
            <a:r>
              <a:rPr lang="en-US" altLang="en-US" sz="100" dirty="0" smtClean="0">
                <a:solidFill>
                  <a:srgbClr val="000000"/>
                </a:solidFill>
                <a:latin typeface="+mn-lt"/>
                <a:ea typeface="Times New Roman" panose="02020603050405020304" pitchFamily="18" charset="0"/>
                <a:cs typeface="Calibri" panose="020F0502020204030204" pitchFamily="34" charset="0"/>
              </a:rPr>
              <a:t> </a:t>
            </a:r>
            <a:r>
              <a:rPr lang="en-US" altLang="en-US" sz="2400" dirty="0" smtClean="0">
                <a:solidFill>
                  <a:srgbClr val="000000"/>
                </a:solidFill>
                <a:latin typeface="+mn-lt"/>
                <a:ea typeface="Times New Roman" panose="02020603050405020304" pitchFamily="18" charset="0"/>
                <a:cs typeface="Calibri" panose="020F0502020204030204" pitchFamily="34" charset="0"/>
              </a:rPr>
              <a:t>R) uses a </a:t>
            </a:r>
            <a:r>
              <a:rPr lang="en-US" altLang="en-US" sz="2400" b="1" dirty="0" smtClean="0">
                <a:solidFill>
                  <a:schemeClr val="tx1"/>
                </a:solidFill>
                <a:latin typeface="+mn-lt"/>
                <a:ea typeface="Times New Roman" panose="02020603050405020304" pitchFamily="18" charset="0"/>
                <a:cs typeface="Calibri" panose="020F0502020204030204" pitchFamily="34" charset="0"/>
              </a:rPr>
              <a:t>garbage collector</a:t>
            </a:r>
            <a:r>
              <a:rPr lang="en-US" altLang="en-US" sz="2400" dirty="0" smtClean="0">
                <a:solidFill>
                  <a:srgbClr val="000000"/>
                </a:solidFill>
                <a:latin typeface="+mn-lt"/>
                <a:ea typeface="Times New Roman" panose="02020603050405020304" pitchFamily="18" charset="0"/>
                <a:cs typeface="Calibri" panose="020F0502020204030204" pitchFamily="34" charset="0"/>
              </a:rPr>
              <a:t> to </a:t>
            </a:r>
            <a:r>
              <a:rPr lang="en-US" altLang="en-US" sz="2400" b="1" dirty="0" smtClean="0">
                <a:solidFill>
                  <a:srgbClr val="000000"/>
                </a:solidFill>
                <a:latin typeface="+mn-lt"/>
                <a:ea typeface="Times New Roman" panose="02020603050405020304" pitchFamily="18" charset="0"/>
                <a:cs typeface="Calibri" panose="020F0502020204030204" pitchFamily="34" charset="0"/>
              </a:rPr>
              <a:t>reclaim</a:t>
            </a:r>
            <a:r>
              <a:rPr lang="en-US" altLang="en-US" sz="2400" dirty="0" smtClean="0">
                <a:solidFill>
                  <a:srgbClr val="000000"/>
                </a:solidFill>
                <a:latin typeface="+mn-lt"/>
                <a:ea typeface="Times New Roman" panose="02020603050405020304" pitchFamily="18" charset="0"/>
                <a:cs typeface="Calibri" panose="020F0502020204030204" pitchFamily="34" charset="0"/>
              </a:rPr>
              <a:t> the memory occupied by objects that are no longer in use.</a:t>
            </a:r>
          </a:p>
          <a:p>
            <a:pPr>
              <a:buFont typeface="Times New Roman" panose="02020603050405020304" pitchFamily="18" charset="0"/>
              <a:buChar char="•"/>
            </a:pPr>
            <a:r>
              <a:rPr lang="en-US" altLang="en-US" sz="2400" dirty="0" smtClean="0">
                <a:solidFill>
                  <a:srgbClr val="000000"/>
                </a:solidFill>
                <a:latin typeface="+mn-lt"/>
                <a:ea typeface="Times New Roman" panose="02020603050405020304" pitchFamily="18" charset="0"/>
                <a:cs typeface="Calibri" panose="020F0502020204030204" pitchFamily="34" charset="0"/>
              </a:rPr>
              <a:t>When </a:t>
            </a:r>
            <a:r>
              <a:rPr lang="en-US" altLang="en-US" sz="2400" dirty="0">
                <a:solidFill>
                  <a:srgbClr val="000000"/>
                </a:solidFill>
                <a:latin typeface="+mn-lt"/>
                <a:ea typeface="Times New Roman" panose="02020603050405020304" pitchFamily="18" charset="0"/>
                <a:cs typeface="Calibri" panose="020F0502020204030204" pitchFamily="34" charset="0"/>
              </a:rPr>
              <a:t>there are no more references to an object, the object becomes </a:t>
            </a:r>
            <a:r>
              <a:rPr lang="en-US" altLang="en-US" sz="2400" b="1" dirty="0">
                <a:solidFill>
                  <a:schemeClr val="tx1"/>
                </a:solidFill>
                <a:latin typeface="+mn-lt"/>
                <a:ea typeface="Times New Roman" panose="02020603050405020304" pitchFamily="18" charset="0"/>
                <a:cs typeface="Calibri" panose="020F0502020204030204" pitchFamily="34" charset="0"/>
              </a:rPr>
              <a:t>eligible for destruction</a:t>
            </a:r>
            <a:r>
              <a:rPr lang="en-US" altLang="en-US" sz="2400" dirty="0">
                <a:solidFill>
                  <a:srgbClr val="000000"/>
                </a:solidFill>
                <a:latin typeface="+mn-lt"/>
                <a:ea typeface="Times New Roman" panose="02020603050405020304" pitchFamily="18" charset="0"/>
                <a:cs typeface="Calibri" panose="020F0502020204030204" pitchFamily="34" charset="0"/>
              </a:rPr>
              <a:t>.</a:t>
            </a:r>
          </a:p>
          <a:p>
            <a:pPr>
              <a:buFont typeface="Times New Roman" panose="02020603050405020304" pitchFamily="18" charset="0"/>
              <a:buChar char="•"/>
            </a:pPr>
            <a:r>
              <a:rPr lang="en-US" altLang="en-US" sz="2400" dirty="0">
                <a:solidFill>
                  <a:srgbClr val="000000"/>
                </a:solidFill>
                <a:latin typeface="+mn-lt"/>
                <a:ea typeface="Times New Roman" panose="02020603050405020304" pitchFamily="18" charset="0"/>
                <a:cs typeface="Calibri" panose="020F0502020204030204" pitchFamily="34" charset="0"/>
              </a:rPr>
              <a:t>Every object has a </a:t>
            </a:r>
            <a:r>
              <a:rPr lang="en-US" altLang="en-US" sz="2400" b="1" dirty="0">
                <a:solidFill>
                  <a:schemeClr val="tx1"/>
                </a:solidFill>
                <a:latin typeface="+mn-lt"/>
                <a:ea typeface="Times New Roman" panose="02020603050405020304" pitchFamily="18" charset="0"/>
                <a:cs typeface="Calibri" panose="020F0502020204030204" pitchFamily="34" charset="0"/>
              </a:rPr>
              <a:t>destructor</a:t>
            </a:r>
            <a:r>
              <a:rPr lang="en-US" altLang="en-US" sz="2400" dirty="0">
                <a:solidFill>
                  <a:srgbClr val="000000"/>
                </a:solidFill>
                <a:latin typeface="+mn-lt"/>
                <a:ea typeface="Times New Roman" panose="02020603050405020304" pitchFamily="18" charset="0"/>
                <a:cs typeface="Calibri" panose="020F0502020204030204" pitchFamily="34" charset="0"/>
              </a:rPr>
              <a:t> that’s invoked by the garbage collector to perform </a:t>
            </a:r>
            <a:r>
              <a:rPr lang="en-US" altLang="en-US" sz="2400" b="1" dirty="0">
                <a:solidFill>
                  <a:schemeClr val="tx1"/>
                </a:solidFill>
                <a:latin typeface="+mn-lt"/>
                <a:ea typeface="Times New Roman" panose="02020603050405020304" pitchFamily="18" charset="0"/>
                <a:cs typeface="Calibri" panose="020F0502020204030204" pitchFamily="34" charset="0"/>
              </a:rPr>
              <a:t>termination housekeeping</a:t>
            </a:r>
            <a:r>
              <a:rPr lang="en-US" altLang="en-US" sz="2400" dirty="0">
                <a:solidFill>
                  <a:srgbClr val="000000"/>
                </a:solidFill>
                <a:latin typeface="+mn-lt"/>
                <a:ea typeface="Times New Roman" panose="02020603050405020304" pitchFamily="18" charset="0"/>
                <a:cs typeface="Calibri" panose="020F0502020204030204" pitchFamily="34" charset="0"/>
              </a:rPr>
              <a:t> before its memory is reclaimed.</a:t>
            </a:r>
            <a:endParaRPr lang="en-US" sz="2400" dirty="0">
              <a:latin typeface="+mn-lt"/>
            </a:endParaRPr>
          </a:p>
        </p:txBody>
      </p:sp>
    </p:spTree>
    <p:extLst>
      <p:ext uri="{BB962C8B-B14F-4D97-AF65-F5344CB8AC3E}">
        <p14:creationId xmlns:p14="http://schemas.microsoft.com/office/powerpoint/2010/main" val="24210501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10.2 Time Class Case Study; Throwing Exceptions</a:t>
            </a:r>
          </a:p>
        </p:txBody>
      </p:sp>
      <p:sp>
        <p:nvSpPr>
          <p:cNvPr id="3" name="Text Placeholder 2"/>
          <p:cNvSpPr>
            <a:spLocks noGrp="1"/>
          </p:cNvSpPr>
          <p:nvPr>
            <p:ph type="body" idx="1"/>
          </p:nvPr>
        </p:nvSpPr>
        <p:spPr/>
        <p:txBody>
          <a:bodyPr/>
          <a:lstStyle/>
          <a:p>
            <a:r>
              <a:rPr lang="en-US" sz="2200" dirty="0">
                <a:latin typeface="+mn-lt"/>
              </a:rPr>
              <a:t>Class </a:t>
            </a:r>
            <a:r>
              <a:rPr lang="en-US" sz="2200" dirty="0">
                <a:latin typeface="Consolas" panose="020B0609020204030204" pitchFamily="49" charset="0"/>
              </a:rPr>
              <a:t>Time1</a:t>
            </a:r>
            <a:r>
              <a:rPr lang="en-US" sz="2200" dirty="0">
                <a:latin typeface="+mn-lt"/>
              </a:rPr>
              <a:t> (</a:t>
            </a:r>
            <a:r>
              <a:rPr lang="en-US" sz="2200" dirty="0" smtClean="0">
                <a:latin typeface="+mn-lt"/>
              </a:rPr>
              <a:t>Figure</a:t>
            </a:r>
            <a:r>
              <a:rPr lang="en-US" sz="2200" dirty="0">
                <a:latin typeface="+mn-lt"/>
              </a:rPr>
              <a:t> 10.1) represents the time of day.</a:t>
            </a:r>
          </a:p>
          <a:p>
            <a:r>
              <a:rPr lang="en-US" sz="2200" dirty="0">
                <a:latin typeface="+mn-lt"/>
              </a:rPr>
              <a:t>The class contains </a:t>
            </a:r>
            <a:r>
              <a:rPr lang="en-US" sz="2200" dirty="0">
                <a:latin typeface="Consolas" panose="020B0609020204030204" pitchFamily="49" charset="0"/>
              </a:rPr>
              <a:t>public</a:t>
            </a:r>
            <a:r>
              <a:rPr lang="en-US" sz="2200" dirty="0">
                <a:latin typeface="+mn-lt"/>
              </a:rPr>
              <a:t> properties for the </a:t>
            </a:r>
            <a:r>
              <a:rPr lang="en-US" sz="2200" dirty="0">
                <a:latin typeface="Consolas" panose="020B0609020204030204" pitchFamily="49" charset="0"/>
              </a:rPr>
              <a:t>Hour, Minute</a:t>
            </a:r>
            <a:r>
              <a:rPr lang="en-US" sz="2200" dirty="0">
                <a:latin typeface="+mn-lt"/>
              </a:rPr>
              <a:t> and </a:t>
            </a:r>
            <a:r>
              <a:rPr lang="en-US" sz="2200" dirty="0">
                <a:latin typeface="Consolas" panose="020B0609020204030204" pitchFamily="49" charset="0"/>
              </a:rPr>
              <a:t>Second</a:t>
            </a:r>
            <a:r>
              <a:rPr lang="en-US" sz="2200" dirty="0">
                <a:latin typeface="+mn-lt"/>
              </a:rPr>
              <a:t>.</a:t>
            </a:r>
          </a:p>
          <a:p>
            <a:r>
              <a:rPr lang="en-US" altLang="en-US" sz="2200" dirty="0">
                <a:latin typeface="+mn-lt"/>
              </a:rPr>
              <a:t>A class’s </a:t>
            </a:r>
            <a:r>
              <a:rPr lang="en-US" altLang="en-US" sz="2200" dirty="0">
                <a:latin typeface="Consolas" panose="020B0609020204030204" pitchFamily="49" charset="0"/>
              </a:rPr>
              <a:t>public</a:t>
            </a:r>
            <a:r>
              <a:rPr lang="en-US" altLang="en-US" sz="2200" dirty="0">
                <a:latin typeface="+mn-lt"/>
              </a:rPr>
              <a:t> members are the </a:t>
            </a:r>
            <a:r>
              <a:rPr lang="en-US" altLang="en-US" sz="2200" dirty="0">
                <a:latin typeface="Consolas" panose="020B0609020204030204" pitchFamily="49" charset="0"/>
              </a:rPr>
              <a:t>public</a:t>
            </a:r>
            <a:r>
              <a:rPr lang="en-US" altLang="en-US" sz="2200" dirty="0">
                <a:latin typeface="+mn-lt"/>
              </a:rPr>
              <a:t> services or the </a:t>
            </a:r>
            <a:r>
              <a:rPr lang="en-US" altLang="en-US" sz="2200" dirty="0">
                <a:latin typeface="Consolas" panose="020B0609020204030204" pitchFamily="49" charset="0"/>
              </a:rPr>
              <a:t>public</a:t>
            </a:r>
            <a:r>
              <a:rPr lang="en-US" altLang="en-US" sz="2200" dirty="0">
                <a:latin typeface="+mn-lt"/>
              </a:rPr>
              <a:t> interface that this class provides to its clients.</a:t>
            </a:r>
          </a:p>
          <a:p>
            <a:r>
              <a:rPr lang="en-US" altLang="en-US" sz="2200" dirty="0">
                <a:latin typeface="Consolas" panose="020B0609020204030204" pitchFamily="49" charset="0"/>
              </a:rPr>
              <a:t>Time1</a:t>
            </a:r>
            <a:r>
              <a:rPr lang="en-US" altLang="en-US" sz="2200" dirty="0">
                <a:latin typeface="+mn-lt"/>
              </a:rPr>
              <a:t> does not declare a constructor, so the compiler defines a default constructor</a:t>
            </a:r>
            <a:r>
              <a:rPr lang="en-US" altLang="en-US" sz="2200" dirty="0" smtClean="0">
                <a:latin typeface="+mn-lt"/>
              </a:rPr>
              <a:t>.</a:t>
            </a:r>
            <a:endParaRPr lang="en-US" altLang="en-US" sz="2200" dirty="0">
              <a:latin typeface="+mn-lt"/>
            </a:endParaRPr>
          </a:p>
          <a:p>
            <a:r>
              <a:rPr lang="en-US" altLang="en-US" sz="2200" dirty="0">
                <a:latin typeface="+mn-lt"/>
              </a:rPr>
              <a:t>Each property receives the default value </a:t>
            </a:r>
            <a:r>
              <a:rPr lang="en-US" altLang="en-US" sz="2200" dirty="0">
                <a:latin typeface="Consolas" panose="020B0609020204030204" pitchFamily="49" charset="0"/>
              </a:rPr>
              <a:t>0</a:t>
            </a:r>
            <a:r>
              <a:rPr lang="en-US" altLang="en-US" sz="2200" dirty="0">
                <a:latin typeface="+mn-lt"/>
              </a:rPr>
              <a:t> for an </a:t>
            </a:r>
            <a:r>
              <a:rPr lang="en-US" altLang="en-US" sz="2200" dirty="0">
                <a:latin typeface="Consolas" panose="020B0609020204030204" pitchFamily="49" charset="0"/>
              </a:rPr>
              <a:t>int</a:t>
            </a:r>
            <a:r>
              <a:rPr lang="en-US" altLang="en-US" sz="2200" dirty="0" smtClean="0">
                <a:latin typeface="+mn-lt"/>
              </a:rPr>
              <a:t>.</a:t>
            </a:r>
            <a:endParaRPr lang="en-US" altLang="en-US" sz="2200" dirty="0">
              <a:latin typeface="+mn-lt"/>
            </a:endParaRPr>
          </a:p>
          <a:p>
            <a:r>
              <a:rPr lang="en-US" altLang="en-US" sz="2200" dirty="0">
                <a:latin typeface="+mn-lt"/>
              </a:rPr>
              <a:t>Instance variables and auto-implemented properties also can be assigned values in their declarations</a:t>
            </a:r>
            <a:endParaRPr lang="en-US" sz="2200" dirty="0">
              <a:latin typeface="+mn-lt"/>
            </a:endParaRPr>
          </a:p>
        </p:txBody>
      </p:sp>
    </p:spTree>
    <p:extLst>
      <p:ext uri="{BB962C8B-B14F-4D97-AF65-F5344CB8AC3E}">
        <p14:creationId xmlns:p14="http://schemas.microsoft.com/office/powerpoint/2010/main" val="242561132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8229600" cy="1097279"/>
          </a:xfrm>
        </p:spPr>
        <p:txBody>
          <a:bodyPr/>
          <a:lstStyle/>
          <a:p>
            <a:r>
              <a:rPr lang="en-US" sz="3200" dirty="0" smtClean="0"/>
              <a:t>10.8 Garbage </a:t>
            </a:r>
            <a:r>
              <a:rPr lang="en-US" sz="3200" dirty="0"/>
              <a:t>Collection and Destructors </a:t>
            </a:r>
            <a:r>
              <a:rPr lang="en-US" sz="2000" b="0" dirty="0" smtClean="0"/>
              <a:t>(3 </a:t>
            </a:r>
            <a:r>
              <a:rPr lang="en-US" sz="2000" b="0" dirty="0"/>
              <a:t>of 4)</a:t>
            </a:r>
            <a:endParaRPr lang="en-US" dirty="0"/>
          </a:p>
        </p:txBody>
      </p:sp>
      <p:sp>
        <p:nvSpPr>
          <p:cNvPr id="3" name="Text Placeholder 2"/>
          <p:cNvSpPr>
            <a:spLocks noGrp="1"/>
          </p:cNvSpPr>
          <p:nvPr>
            <p:ph type="body" idx="1"/>
          </p:nvPr>
        </p:nvSpPr>
        <p:spPr>
          <a:xfrm>
            <a:off x="457200" y="1600200"/>
            <a:ext cx="8229600" cy="2682853"/>
          </a:xfrm>
        </p:spPr>
        <p:txBody>
          <a:bodyPr/>
          <a:lstStyle/>
          <a:p>
            <a:pPr>
              <a:buFont typeface="Times New Roman" panose="02020603050405020304" pitchFamily="18" charset="0"/>
              <a:buChar char="•"/>
            </a:pPr>
            <a:r>
              <a:rPr lang="en-US" altLang="en-US" sz="2400" dirty="0">
                <a:solidFill>
                  <a:srgbClr val="000000"/>
                </a:solidFill>
                <a:latin typeface="+mn-lt"/>
                <a:ea typeface="Times New Roman" panose="02020603050405020304" pitchFamily="18" charset="0"/>
                <a:cs typeface="Calibri" panose="020F0502020204030204" pitchFamily="34" charset="0"/>
              </a:rPr>
              <a:t>A destructor’s name is the class name, preceded by a tilde, and it has no access modifier in its header.</a:t>
            </a:r>
          </a:p>
          <a:p>
            <a:pPr>
              <a:buFont typeface="Times New Roman" panose="02020603050405020304" pitchFamily="18" charset="0"/>
              <a:buChar char="•"/>
            </a:pPr>
            <a:r>
              <a:rPr lang="en-US" altLang="en-US" sz="2400" dirty="0">
                <a:solidFill>
                  <a:srgbClr val="000000"/>
                </a:solidFill>
                <a:latin typeface="+mn-lt"/>
                <a:ea typeface="Times New Roman" panose="02020603050405020304" pitchFamily="18" charset="0"/>
                <a:cs typeface="Calibri" panose="020F0502020204030204" pitchFamily="34" charset="0"/>
              </a:rPr>
              <a:t>After an object’s destructor is called, the object becomes </a:t>
            </a:r>
            <a:r>
              <a:rPr lang="en-US" altLang="en-US" sz="2400" b="1" dirty="0">
                <a:solidFill>
                  <a:schemeClr val="tx1"/>
                </a:solidFill>
                <a:latin typeface="+mn-lt"/>
                <a:ea typeface="Times New Roman" panose="02020603050405020304" pitchFamily="18" charset="0"/>
                <a:cs typeface="Calibri" panose="020F0502020204030204" pitchFamily="34" charset="0"/>
              </a:rPr>
              <a:t>eligible for garbage collection</a:t>
            </a:r>
            <a:r>
              <a:rPr lang="en-US" altLang="en-US" sz="2400" dirty="0">
                <a:solidFill>
                  <a:srgbClr val="000000"/>
                </a:solidFill>
                <a:latin typeface="+mn-lt"/>
                <a:ea typeface="Times New Roman" panose="02020603050405020304" pitchFamily="18" charset="0"/>
                <a:cs typeface="Calibri" panose="020F0502020204030204" pitchFamily="34" charset="0"/>
              </a:rPr>
              <a:t>—the memory for the object can be reclaimed by the garbage collector.</a:t>
            </a:r>
          </a:p>
          <a:p>
            <a:pPr>
              <a:buFont typeface="Times New Roman" panose="02020603050405020304" pitchFamily="18" charset="0"/>
              <a:buChar char="•"/>
            </a:pPr>
            <a:r>
              <a:rPr lang="en-US" altLang="en-US" sz="2400" b="1" dirty="0">
                <a:solidFill>
                  <a:schemeClr val="tx1"/>
                </a:solidFill>
                <a:latin typeface="+mn-lt"/>
                <a:ea typeface="Times New Roman" panose="02020603050405020304" pitchFamily="18" charset="0"/>
                <a:cs typeface="Calibri" panose="020F0502020204030204" pitchFamily="34" charset="0"/>
              </a:rPr>
              <a:t>Memory leaks</a:t>
            </a:r>
            <a:r>
              <a:rPr lang="en-US" altLang="en-US" sz="2400" dirty="0">
                <a:solidFill>
                  <a:srgbClr val="000000"/>
                </a:solidFill>
                <a:latin typeface="+mn-lt"/>
                <a:ea typeface="Times New Roman" panose="02020603050405020304" pitchFamily="18" charset="0"/>
                <a:cs typeface="Calibri" panose="020F0502020204030204" pitchFamily="34" charset="0"/>
              </a:rPr>
              <a:t> are less </a:t>
            </a:r>
            <a:r>
              <a:rPr lang="en-US" altLang="en-US" sz="2400" dirty="0" smtClean="0">
                <a:solidFill>
                  <a:srgbClr val="000000"/>
                </a:solidFill>
                <a:latin typeface="+mn-lt"/>
                <a:ea typeface="Times New Roman" panose="02020603050405020304" pitchFamily="18" charset="0"/>
                <a:cs typeface="Calibri" panose="020F0502020204030204" pitchFamily="34" charset="0"/>
              </a:rPr>
              <a:t>likely in</a:t>
            </a:r>
          </a:p>
        </p:txBody>
      </p:sp>
      <p:graphicFrame>
        <p:nvGraphicFramePr>
          <p:cNvPr id="5" name="Object 4" descr="C sharp"/>
          <p:cNvGraphicFramePr>
            <a:graphicFrameLocks noChangeAspect="1"/>
          </p:cNvGraphicFramePr>
          <p:nvPr>
            <p:extLst>
              <p:ext uri="{D42A27DB-BD31-4B8C-83A1-F6EECF244321}">
                <p14:modId xmlns:p14="http://schemas.microsoft.com/office/powerpoint/2010/main" val="4151262880"/>
              </p:ext>
            </p:extLst>
          </p:nvPr>
        </p:nvGraphicFramePr>
        <p:xfrm>
          <a:off x="5097296" y="3947079"/>
          <a:ext cx="503889" cy="371292"/>
        </p:xfrm>
        <a:graphic>
          <a:graphicData uri="http://schemas.openxmlformats.org/presentationml/2006/ole">
            <mc:AlternateContent xmlns:mc="http://schemas.openxmlformats.org/markup-compatibility/2006">
              <mc:Choice xmlns:v="urn:schemas-microsoft-com:vml" Requires="v">
                <p:oleObj spid="_x0000_s4280" name="Equation" r:id="rId3" imgW="241200" imgH="177480" progId="Equation.DSMT4">
                  <p:embed/>
                </p:oleObj>
              </mc:Choice>
              <mc:Fallback>
                <p:oleObj name="Equation" r:id="rId3" imgW="241200" imgH="177480" progId="Equation.DSMT4">
                  <p:embed/>
                  <p:pic>
                    <p:nvPicPr>
                      <p:cNvPr id="0" name=""/>
                      <p:cNvPicPr/>
                      <p:nvPr/>
                    </p:nvPicPr>
                    <p:blipFill>
                      <a:blip r:embed="rId4"/>
                      <a:stretch>
                        <a:fillRect/>
                      </a:stretch>
                    </p:blipFill>
                    <p:spPr>
                      <a:xfrm>
                        <a:off x="5097296" y="3947079"/>
                        <a:ext cx="503889" cy="371292"/>
                      </a:xfrm>
                      <a:prstGeom prst="rect">
                        <a:avLst/>
                      </a:prstGeom>
                    </p:spPr>
                  </p:pic>
                </p:oleObj>
              </mc:Fallback>
            </mc:AlternateContent>
          </a:graphicData>
        </a:graphic>
      </p:graphicFrame>
      <p:sp>
        <p:nvSpPr>
          <p:cNvPr id="4" name="Text Placeholder 3"/>
          <p:cNvSpPr>
            <a:spLocks noGrp="1"/>
          </p:cNvSpPr>
          <p:nvPr>
            <p:ph type="body" idx="2"/>
          </p:nvPr>
        </p:nvSpPr>
        <p:spPr>
          <a:xfrm>
            <a:off x="457200" y="4365009"/>
            <a:ext cx="8229600" cy="944880"/>
          </a:xfrm>
        </p:spPr>
        <p:txBody>
          <a:bodyPr/>
          <a:lstStyle/>
          <a:p>
            <a:r>
              <a:rPr lang="en-US" altLang="en-US" sz="2400" dirty="0">
                <a:solidFill>
                  <a:srgbClr val="000000"/>
                </a:solidFill>
                <a:latin typeface="+mn-lt"/>
                <a:ea typeface="Times New Roman" panose="02020603050405020304" pitchFamily="18" charset="0"/>
                <a:cs typeface="Calibri" panose="020F0502020204030204" pitchFamily="34" charset="0"/>
              </a:rPr>
              <a:t>than languages like C and C++ (but some can still happen in subtle ways</a:t>
            </a:r>
            <a:r>
              <a:rPr lang="en-US" altLang="en-US" sz="2400" dirty="0" smtClean="0">
                <a:solidFill>
                  <a:srgbClr val="000000"/>
                </a:solidFill>
                <a:latin typeface="+mn-lt"/>
                <a:ea typeface="Times New Roman" panose="02020603050405020304" pitchFamily="18" charset="0"/>
                <a:cs typeface="Calibri" panose="020F0502020204030204" pitchFamily="34" charset="0"/>
              </a:rPr>
              <a:t>).</a:t>
            </a:r>
            <a:endParaRPr lang="en-US" altLang="en-US" sz="2400" dirty="0">
              <a:solidFill>
                <a:srgbClr val="000000"/>
              </a:solidFill>
              <a:latin typeface="+mn-lt"/>
              <a:ea typeface="Times New Roman" panose="02020603050405020304" pitchFamily="18" charset="0"/>
              <a:cs typeface="Calibri" panose="020F0502020204030204" pitchFamily="34" charset="0"/>
            </a:endParaRPr>
          </a:p>
        </p:txBody>
      </p:sp>
    </p:spTree>
    <p:extLst>
      <p:ext uri="{BB962C8B-B14F-4D97-AF65-F5344CB8AC3E}">
        <p14:creationId xmlns:p14="http://schemas.microsoft.com/office/powerpoint/2010/main" val="190034293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8229600" cy="1097279"/>
          </a:xfrm>
        </p:spPr>
        <p:txBody>
          <a:bodyPr/>
          <a:lstStyle/>
          <a:p>
            <a:r>
              <a:rPr lang="en-US" sz="3200" dirty="0" smtClean="0"/>
              <a:t>10.8 Garbage </a:t>
            </a:r>
            <a:r>
              <a:rPr lang="en-US" sz="3200" dirty="0"/>
              <a:t>Collection and Destructors </a:t>
            </a:r>
            <a:r>
              <a:rPr lang="en-US" sz="1800" b="0" dirty="0" smtClean="0"/>
              <a:t>(4 </a:t>
            </a:r>
            <a:r>
              <a:rPr lang="en-US" sz="1800" b="0" dirty="0"/>
              <a:t>of 4)</a:t>
            </a:r>
            <a:endParaRPr lang="en-US" sz="3200" dirty="0"/>
          </a:p>
        </p:txBody>
      </p:sp>
      <p:sp>
        <p:nvSpPr>
          <p:cNvPr id="3" name="Text Placeholder 2"/>
          <p:cNvSpPr>
            <a:spLocks noGrp="1"/>
          </p:cNvSpPr>
          <p:nvPr>
            <p:ph type="body" idx="1"/>
          </p:nvPr>
        </p:nvSpPr>
        <p:spPr>
          <a:xfrm>
            <a:off x="457200" y="1600200"/>
            <a:ext cx="8229600" cy="4591593"/>
          </a:xfrm>
        </p:spPr>
        <p:txBody>
          <a:bodyPr/>
          <a:lstStyle/>
          <a:p>
            <a:pPr>
              <a:buFont typeface="Times New Roman" panose="02020603050405020304" pitchFamily="18" charset="0"/>
              <a:buChar char="•"/>
            </a:pPr>
            <a:r>
              <a:rPr lang="en-US" altLang="en-US" sz="2400" dirty="0">
                <a:solidFill>
                  <a:srgbClr val="000000"/>
                </a:solidFill>
                <a:latin typeface="+mn-lt"/>
                <a:ea typeface="Times New Roman" panose="02020603050405020304" pitchFamily="18" charset="0"/>
                <a:cs typeface="Calibri" panose="020F0502020204030204" pitchFamily="34" charset="0"/>
              </a:rPr>
              <a:t>Other types of resource leaks can occur, for example if an app fails to close a file that it has opened.</a:t>
            </a:r>
          </a:p>
          <a:p>
            <a:pPr>
              <a:buFont typeface="Times New Roman" panose="02020603050405020304" pitchFamily="18" charset="0"/>
              <a:buChar char="•"/>
            </a:pPr>
            <a:r>
              <a:rPr lang="en-US" altLang="en-US" sz="2400" dirty="0">
                <a:solidFill>
                  <a:srgbClr val="000000"/>
                </a:solidFill>
                <a:latin typeface="+mn-lt"/>
                <a:ea typeface="Times New Roman" panose="02020603050405020304" pitchFamily="18" charset="0"/>
                <a:cs typeface="Calibri" panose="020F0502020204030204" pitchFamily="34" charset="0"/>
              </a:rPr>
              <a:t>A problem with the garbage collector is that it is not guaranteed to perform its tasks at a specified time. For this reason, destructors are rarely used.</a:t>
            </a:r>
            <a:endParaRPr lang="en-US" sz="2400" dirty="0">
              <a:latin typeface="+mn-lt"/>
            </a:endParaRPr>
          </a:p>
        </p:txBody>
      </p:sp>
    </p:spTree>
    <p:extLst>
      <p:ext uri="{BB962C8B-B14F-4D97-AF65-F5344CB8AC3E}">
        <p14:creationId xmlns:p14="http://schemas.microsoft.com/office/powerpoint/2010/main" val="331735750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Software Engineering Observation 10.9</a:t>
            </a:r>
          </a:p>
        </p:txBody>
      </p:sp>
      <p:sp>
        <p:nvSpPr>
          <p:cNvPr id="3" name="Text Placeholder 2"/>
          <p:cNvSpPr>
            <a:spLocks noGrp="1"/>
          </p:cNvSpPr>
          <p:nvPr>
            <p:ph type="body" idx="1"/>
          </p:nvPr>
        </p:nvSpPr>
        <p:spPr>
          <a:xfrm>
            <a:off x="457200" y="1600201"/>
            <a:ext cx="8229600" cy="3078480"/>
          </a:xfrm>
        </p:spPr>
        <p:txBody>
          <a:bodyPr/>
          <a:lstStyle/>
          <a:p>
            <a:pPr marL="0" indent="0">
              <a:buNone/>
            </a:pPr>
            <a:r>
              <a:rPr lang="en-US" sz="2400" dirty="0">
                <a:latin typeface="+mn-lt"/>
              </a:rPr>
              <a:t>A class that uses resources, such as files on disk, should provide a method to eventually </a:t>
            </a:r>
            <a:r>
              <a:rPr lang="en-US" sz="2400" dirty="0" smtClean="0">
                <a:latin typeface="+mn-lt"/>
              </a:rPr>
              <a:t>release the </a:t>
            </a:r>
            <a:r>
              <a:rPr lang="en-US" sz="2400" dirty="0">
                <a:latin typeface="+mn-lt"/>
              </a:rPr>
              <a:t>resources. Many Framework Class Library classes provide </a:t>
            </a:r>
            <a:r>
              <a:rPr lang="en-US" sz="2400" dirty="0">
                <a:latin typeface="Consolas" panose="020B0609020204030204" pitchFamily="49" charset="0"/>
              </a:rPr>
              <a:t>Close</a:t>
            </a:r>
            <a:r>
              <a:rPr lang="en-US" sz="2400" dirty="0">
                <a:latin typeface="+mn-lt"/>
              </a:rPr>
              <a:t> or </a:t>
            </a:r>
            <a:r>
              <a:rPr lang="en-US" sz="2400" dirty="0">
                <a:latin typeface="Consolas" panose="020B0609020204030204" pitchFamily="49" charset="0"/>
              </a:rPr>
              <a:t>Dispose</a:t>
            </a:r>
            <a:r>
              <a:rPr lang="en-US" sz="2400" dirty="0">
                <a:latin typeface="+mn-lt"/>
              </a:rPr>
              <a:t> methods </a:t>
            </a:r>
            <a:r>
              <a:rPr lang="en-US" sz="2400" dirty="0" smtClean="0">
                <a:latin typeface="+mn-lt"/>
              </a:rPr>
              <a:t>for this </a:t>
            </a:r>
            <a:r>
              <a:rPr lang="en-US" sz="2400" dirty="0">
                <a:latin typeface="+mn-lt"/>
              </a:rPr>
              <a:t>purpose. Section 13.6 introduces the </a:t>
            </a:r>
            <a:r>
              <a:rPr lang="en-US" sz="2400" dirty="0">
                <a:latin typeface="Consolas" panose="020B0609020204030204" pitchFamily="49" charset="0"/>
              </a:rPr>
              <a:t>Dispose</a:t>
            </a:r>
            <a:r>
              <a:rPr lang="en-US" sz="2400" dirty="0">
                <a:latin typeface="+mn-lt"/>
              </a:rPr>
              <a:t> method, which is then used in many </a:t>
            </a:r>
            <a:r>
              <a:rPr lang="en-US" sz="2400" dirty="0" smtClean="0">
                <a:latin typeface="+mn-lt"/>
              </a:rPr>
              <a:t>later examples</a:t>
            </a:r>
            <a:r>
              <a:rPr lang="en-US" sz="2400" dirty="0">
                <a:latin typeface="+mn-lt"/>
              </a:rPr>
              <a:t>. </a:t>
            </a:r>
            <a:r>
              <a:rPr lang="en-US" sz="2400" dirty="0">
                <a:latin typeface="Consolas" panose="020B0609020204030204" pitchFamily="49" charset="0"/>
              </a:rPr>
              <a:t>Close</a:t>
            </a:r>
            <a:r>
              <a:rPr lang="en-US" sz="2400" dirty="0">
                <a:latin typeface="+mn-lt"/>
              </a:rPr>
              <a:t> methods are typically used with objects that are associated with </a:t>
            </a:r>
            <a:r>
              <a:rPr lang="en-US" sz="2400" dirty="0" smtClean="0">
                <a:latin typeface="+mn-lt"/>
              </a:rPr>
              <a:t>files (Chapter </a:t>
            </a:r>
            <a:r>
              <a:rPr lang="en-US" sz="2400" dirty="0">
                <a:latin typeface="+mn-lt"/>
              </a:rPr>
              <a:t>17) and other types of so-called streams of data.</a:t>
            </a:r>
          </a:p>
        </p:txBody>
      </p:sp>
    </p:spTree>
    <p:extLst>
      <p:ext uri="{BB962C8B-B14F-4D97-AF65-F5344CB8AC3E}">
        <p14:creationId xmlns:p14="http://schemas.microsoft.com/office/powerpoint/2010/main" val="286218731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10.9 Static </a:t>
            </a:r>
            <a:r>
              <a:rPr lang="en-US" dirty="0"/>
              <a:t>Class </a:t>
            </a:r>
            <a:r>
              <a:rPr lang="en-US" dirty="0" smtClean="0"/>
              <a:t>Members </a:t>
            </a:r>
            <a:r>
              <a:rPr lang="en-US" sz="2000" b="0" dirty="0" smtClean="0"/>
              <a:t>(1 of 4)</a:t>
            </a:r>
            <a:endParaRPr lang="en-US" sz="2000" b="0" dirty="0"/>
          </a:p>
        </p:txBody>
      </p:sp>
      <p:sp>
        <p:nvSpPr>
          <p:cNvPr id="3" name="Text Placeholder 2"/>
          <p:cNvSpPr>
            <a:spLocks noGrp="1"/>
          </p:cNvSpPr>
          <p:nvPr>
            <p:ph type="body" idx="1"/>
          </p:nvPr>
        </p:nvSpPr>
        <p:spPr>
          <a:xfrm>
            <a:off x="457200" y="1600201"/>
            <a:ext cx="8229600" cy="3428999"/>
          </a:xfrm>
        </p:spPr>
        <p:txBody>
          <a:bodyPr/>
          <a:lstStyle/>
          <a:p>
            <a:pPr>
              <a:buFont typeface="Times New Roman" panose="02020603050405020304" pitchFamily="18" charset="0"/>
              <a:buChar char="•"/>
            </a:pPr>
            <a:r>
              <a:rPr lang="en-US" altLang="en-US" sz="2400" dirty="0">
                <a:solidFill>
                  <a:srgbClr val="000000"/>
                </a:solidFill>
                <a:latin typeface="+mn-lt"/>
                <a:ea typeface="Times New Roman" panose="02020603050405020304" pitchFamily="18" charset="0"/>
                <a:cs typeface="Calibri" panose="020F0502020204030204" pitchFamily="34" charset="0"/>
              </a:rPr>
              <a:t>A </a:t>
            </a:r>
            <a:r>
              <a:rPr lang="en-US" altLang="en-US" sz="2400" dirty="0">
                <a:solidFill>
                  <a:srgbClr val="000000"/>
                </a:solidFill>
                <a:latin typeface="Consolas" panose="020B0609020204030204" pitchFamily="49" charset="0"/>
                <a:ea typeface="Times New Roman" panose="02020603050405020304" pitchFamily="18" charset="0"/>
                <a:cs typeface="Lucida Console" panose="020B0609040504020204" pitchFamily="49" charset="0"/>
              </a:rPr>
              <a:t>static</a:t>
            </a:r>
            <a:r>
              <a:rPr lang="en-US" altLang="en-US" sz="2400" dirty="0">
                <a:solidFill>
                  <a:srgbClr val="000000"/>
                </a:solidFill>
                <a:latin typeface="+mn-lt"/>
                <a:ea typeface="Times New Roman" panose="02020603050405020304" pitchFamily="18" charset="0"/>
                <a:cs typeface="Calibri" panose="020F0502020204030204" pitchFamily="34" charset="0"/>
              </a:rPr>
              <a:t> variable or property is used when only one copy of a particular variable should be shared by all objects of a class.</a:t>
            </a:r>
          </a:p>
          <a:p>
            <a:pPr>
              <a:buFont typeface="Times New Roman" panose="02020603050405020304" pitchFamily="18" charset="0"/>
              <a:buChar char="•"/>
            </a:pPr>
            <a:r>
              <a:rPr lang="en-US" altLang="en-US" sz="2400" dirty="0">
                <a:solidFill>
                  <a:srgbClr val="000000"/>
                </a:solidFill>
                <a:latin typeface="+mn-lt"/>
                <a:ea typeface="Times New Roman" panose="02020603050405020304" pitchFamily="18" charset="0"/>
                <a:cs typeface="Calibri" panose="020F0502020204030204" pitchFamily="34" charset="0"/>
              </a:rPr>
              <a:t>A </a:t>
            </a:r>
            <a:r>
              <a:rPr lang="en-US" altLang="en-US" sz="2400" dirty="0">
                <a:solidFill>
                  <a:srgbClr val="000000"/>
                </a:solidFill>
                <a:latin typeface="Consolas" panose="020B0609020204030204" pitchFamily="49" charset="0"/>
                <a:ea typeface="Times New Roman" panose="02020603050405020304" pitchFamily="18" charset="0"/>
                <a:cs typeface="Lucida Console" panose="020B0609040504020204" pitchFamily="49" charset="0"/>
              </a:rPr>
              <a:t>static</a:t>
            </a:r>
            <a:r>
              <a:rPr lang="en-US" altLang="en-US" sz="2400" dirty="0">
                <a:solidFill>
                  <a:srgbClr val="000000"/>
                </a:solidFill>
                <a:latin typeface="+mn-lt"/>
                <a:ea typeface="Times New Roman" panose="02020603050405020304" pitchFamily="18" charset="0"/>
                <a:cs typeface="Calibri" panose="020F0502020204030204" pitchFamily="34" charset="0"/>
              </a:rPr>
              <a:t> variable or property represents </a:t>
            </a:r>
            <a:r>
              <a:rPr lang="en-US" altLang="en-US" sz="2400" b="1" dirty="0">
                <a:solidFill>
                  <a:schemeClr val="tx1"/>
                </a:solidFill>
                <a:latin typeface="+mn-lt"/>
                <a:ea typeface="Times New Roman" panose="02020603050405020304" pitchFamily="18" charset="0"/>
                <a:cs typeface="Calibri" panose="020F0502020204030204" pitchFamily="34" charset="0"/>
              </a:rPr>
              <a:t>classwide information</a:t>
            </a:r>
            <a:r>
              <a:rPr lang="en-US" altLang="en-US" sz="2400" dirty="0">
                <a:solidFill>
                  <a:srgbClr val="000000"/>
                </a:solidFill>
                <a:latin typeface="+mn-lt"/>
                <a:ea typeface="Times New Roman" panose="02020603050405020304" pitchFamily="18" charset="0"/>
                <a:cs typeface="Calibri" panose="020F0502020204030204" pitchFamily="34" charset="0"/>
              </a:rPr>
              <a:t>—all objects of the class share the </a:t>
            </a:r>
            <a:r>
              <a:rPr lang="en-US" altLang="en-US" sz="2400" b="1" dirty="0">
                <a:solidFill>
                  <a:srgbClr val="000000"/>
                </a:solidFill>
                <a:latin typeface="+mn-lt"/>
                <a:ea typeface="Times New Roman" panose="02020603050405020304" pitchFamily="18" charset="0"/>
                <a:cs typeface="Calibri" panose="020F0502020204030204" pitchFamily="34" charset="0"/>
              </a:rPr>
              <a:t>same</a:t>
            </a:r>
            <a:r>
              <a:rPr lang="en-US" altLang="en-US" sz="2400" dirty="0">
                <a:solidFill>
                  <a:srgbClr val="000000"/>
                </a:solidFill>
                <a:latin typeface="+mn-lt"/>
                <a:ea typeface="Times New Roman" panose="02020603050405020304" pitchFamily="18" charset="0"/>
                <a:cs typeface="Calibri" panose="020F0502020204030204" pitchFamily="34" charset="0"/>
              </a:rPr>
              <a:t> piece of data.</a:t>
            </a:r>
          </a:p>
          <a:p>
            <a:pPr>
              <a:buFont typeface="Times New Roman" panose="02020603050405020304" pitchFamily="18" charset="0"/>
              <a:buChar char="•"/>
            </a:pPr>
            <a:r>
              <a:rPr lang="en-US" altLang="en-US" sz="2400" dirty="0">
                <a:solidFill>
                  <a:srgbClr val="000000"/>
                </a:solidFill>
                <a:latin typeface="+mn-lt"/>
                <a:ea typeface="Times New Roman" panose="02020603050405020304" pitchFamily="18" charset="0"/>
                <a:cs typeface="Calibri" panose="020F0502020204030204" pitchFamily="34" charset="0"/>
              </a:rPr>
              <a:t>The declaration of a </a:t>
            </a:r>
            <a:r>
              <a:rPr lang="en-US" altLang="en-US" sz="2400" dirty="0">
                <a:solidFill>
                  <a:srgbClr val="000000"/>
                </a:solidFill>
                <a:latin typeface="Consolas" panose="020B0609020204030204" pitchFamily="49" charset="0"/>
                <a:ea typeface="Times New Roman" panose="02020603050405020304" pitchFamily="18" charset="0"/>
                <a:cs typeface="Lucida Console" panose="020B0609040504020204" pitchFamily="49" charset="0"/>
              </a:rPr>
              <a:t>static</a:t>
            </a:r>
            <a:r>
              <a:rPr lang="en-US" altLang="en-US" sz="2400" dirty="0">
                <a:solidFill>
                  <a:srgbClr val="000000"/>
                </a:solidFill>
                <a:latin typeface="+mn-lt"/>
                <a:ea typeface="Times New Roman" panose="02020603050405020304" pitchFamily="18" charset="0"/>
                <a:cs typeface="Calibri" panose="020F0502020204030204" pitchFamily="34" charset="0"/>
              </a:rPr>
              <a:t> variable or property begins with the keyword </a:t>
            </a:r>
            <a:r>
              <a:rPr lang="en-US" altLang="en-US" sz="2400" dirty="0">
                <a:solidFill>
                  <a:srgbClr val="000000"/>
                </a:solidFill>
                <a:latin typeface="Consolas" panose="020B0609020204030204" pitchFamily="49" charset="0"/>
                <a:ea typeface="Times New Roman" panose="02020603050405020304" pitchFamily="18" charset="0"/>
                <a:cs typeface="Lucida Console" panose="020B0609040504020204" pitchFamily="49" charset="0"/>
              </a:rPr>
              <a:t>static</a:t>
            </a:r>
            <a:r>
              <a:rPr lang="en-US" altLang="en-US" sz="2400" dirty="0" smtClean="0">
                <a:solidFill>
                  <a:srgbClr val="000000"/>
                </a:solidFill>
                <a:latin typeface="+mn-lt"/>
                <a:ea typeface="Times New Roman" panose="02020603050405020304" pitchFamily="18" charset="0"/>
                <a:cs typeface="Calibri" panose="020F0502020204030204" pitchFamily="34" charset="0"/>
              </a:rPr>
              <a:t>.</a:t>
            </a:r>
            <a:endParaRPr lang="en-US" altLang="en-US" sz="2400" dirty="0">
              <a:solidFill>
                <a:srgbClr val="000000"/>
              </a:solidFill>
              <a:latin typeface="+mn-lt"/>
              <a:ea typeface="Times New Roman" panose="02020603050405020304" pitchFamily="18" charset="0"/>
              <a:cs typeface="Calibri" panose="020F0502020204030204" pitchFamily="34" charset="0"/>
            </a:endParaRPr>
          </a:p>
        </p:txBody>
      </p:sp>
    </p:spTree>
    <p:extLst>
      <p:ext uri="{BB962C8B-B14F-4D97-AF65-F5344CB8AC3E}">
        <p14:creationId xmlns:p14="http://schemas.microsoft.com/office/powerpoint/2010/main" val="323188440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Software Engineering Observation 10.10</a:t>
            </a:r>
          </a:p>
        </p:txBody>
      </p:sp>
      <p:sp>
        <p:nvSpPr>
          <p:cNvPr id="3" name="Text Placeholder 2"/>
          <p:cNvSpPr>
            <a:spLocks noGrp="1"/>
          </p:cNvSpPr>
          <p:nvPr>
            <p:ph type="body" idx="1"/>
          </p:nvPr>
        </p:nvSpPr>
        <p:spPr>
          <a:xfrm>
            <a:off x="457200" y="1600201"/>
            <a:ext cx="8229600" cy="899160"/>
          </a:xfrm>
        </p:spPr>
        <p:txBody>
          <a:bodyPr/>
          <a:lstStyle/>
          <a:p>
            <a:pPr marL="0" indent="0">
              <a:buNone/>
            </a:pPr>
            <a:r>
              <a:rPr lang="en-US" sz="2400" dirty="0">
                <a:latin typeface="+mn-lt"/>
              </a:rPr>
              <a:t>Use a </a:t>
            </a:r>
            <a:r>
              <a:rPr lang="en-US" sz="2400" dirty="0">
                <a:latin typeface="Consolas" panose="020B0609020204030204" pitchFamily="49" charset="0"/>
              </a:rPr>
              <a:t>static</a:t>
            </a:r>
            <a:r>
              <a:rPr lang="en-US" sz="2400" dirty="0">
                <a:latin typeface="+mn-lt"/>
              </a:rPr>
              <a:t> variable when all objects of a class must share the same copy of the variable.</a:t>
            </a:r>
          </a:p>
        </p:txBody>
      </p:sp>
    </p:spTree>
    <p:extLst>
      <p:ext uri="{BB962C8B-B14F-4D97-AF65-F5344CB8AC3E}">
        <p14:creationId xmlns:p14="http://schemas.microsoft.com/office/powerpoint/2010/main" val="155231292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10.9 Static Class Members </a:t>
            </a:r>
            <a:r>
              <a:rPr lang="en-US" sz="2000" b="0" dirty="0" smtClean="0"/>
              <a:t>(2 </a:t>
            </a:r>
            <a:r>
              <a:rPr lang="en-US" sz="2000" b="0" dirty="0"/>
              <a:t>of 4)</a:t>
            </a:r>
            <a:endParaRPr lang="en-US" dirty="0"/>
          </a:p>
        </p:txBody>
      </p:sp>
      <p:sp>
        <p:nvSpPr>
          <p:cNvPr id="3" name="Text Placeholder 2"/>
          <p:cNvSpPr>
            <a:spLocks noGrp="1"/>
          </p:cNvSpPr>
          <p:nvPr>
            <p:ph type="body" idx="1"/>
          </p:nvPr>
        </p:nvSpPr>
        <p:spPr>
          <a:xfrm>
            <a:off x="457200" y="1600200"/>
            <a:ext cx="8229600" cy="4696097"/>
          </a:xfrm>
        </p:spPr>
        <p:txBody>
          <a:bodyPr/>
          <a:lstStyle/>
          <a:p>
            <a:pPr>
              <a:buFont typeface="Times New Roman" panose="02020603050405020304" pitchFamily="18" charset="0"/>
              <a:buChar char="•"/>
            </a:pPr>
            <a:r>
              <a:rPr lang="en-US" altLang="en-US" sz="2400" dirty="0">
                <a:solidFill>
                  <a:srgbClr val="000000"/>
                </a:solidFill>
                <a:latin typeface="+mn-lt"/>
                <a:ea typeface="Times New Roman" panose="02020603050405020304" pitchFamily="18" charset="0"/>
                <a:cs typeface="Calibri" panose="020F0502020204030204" pitchFamily="34" charset="0"/>
              </a:rPr>
              <a:t>The scope of a </a:t>
            </a:r>
            <a:r>
              <a:rPr lang="en-US" altLang="en-US" sz="2400" dirty="0">
                <a:solidFill>
                  <a:srgbClr val="000000"/>
                </a:solidFill>
                <a:latin typeface="Consolas" panose="020B0609020204030204" pitchFamily="49" charset="0"/>
                <a:ea typeface="Times New Roman" panose="02020603050405020304" pitchFamily="18" charset="0"/>
                <a:cs typeface="Lucida Console" panose="020B0609040504020204" pitchFamily="49" charset="0"/>
              </a:rPr>
              <a:t>static</a:t>
            </a:r>
            <a:r>
              <a:rPr lang="en-US" altLang="en-US" sz="2400" dirty="0">
                <a:solidFill>
                  <a:srgbClr val="000000"/>
                </a:solidFill>
                <a:latin typeface="+mn-lt"/>
                <a:ea typeface="Times New Roman" panose="02020603050405020304" pitchFamily="18" charset="0"/>
                <a:cs typeface="Calibri" panose="020F0502020204030204" pitchFamily="34" charset="0"/>
              </a:rPr>
              <a:t> variable is the body of its class.</a:t>
            </a:r>
          </a:p>
          <a:p>
            <a:pPr>
              <a:buFont typeface="Times New Roman" panose="02020603050405020304" pitchFamily="18" charset="0"/>
              <a:buChar char="•"/>
            </a:pPr>
            <a:r>
              <a:rPr lang="en-US" altLang="en-US" sz="2400" dirty="0">
                <a:solidFill>
                  <a:srgbClr val="000000"/>
                </a:solidFill>
                <a:latin typeface="+mn-lt"/>
                <a:ea typeface="Times New Roman" panose="02020603050405020304" pitchFamily="18" charset="0"/>
                <a:cs typeface="Calibri" panose="020F0502020204030204" pitchFamily="34" charset="0"/>
              </a:rPr>
              <a:t>A class’s </a:t>
            </a:r>
            <a:r>
              <a:rPr lang="en-US" altLang="en-US" sz="2400" dirty="0">
                <a:solidFill>
                  <a:srgbClr val="000000"/>
                </a:solidFill>
                <a:latin typeface="Consolas" panose="020B0609020204030204" pitchFamily="49" charset="0"/>
                <a:ea typeface="Times New Roman" panose="02020603050405020304" pitchFamily="18" charset="0"/>
                <a:cs typeface="Lucida Console" panose="020B0609040504020204" pitchFamily="49" charset="0"/>
              </a:rPr>
              <a:t>public</a:t>
            </a:r>
            <a:r>
              <a:rPr lang="en-US" altLang="en-US" sz="2400" b="1" dirty="0">
                <a:solidFill>
                  <a:srgbClr val="000000"/>
                </a:solidFill>
                <a:latin typeface="+mn-lt"/>
                <a:ea typeface="Times New Roman" panose="02020603050405020304" pitchFamily="18" charset="0"/>
                <a:cs typeface="Calibri" panose="020F0502020204030204" pitchFamily="34" charset="0"/>
              </a:rPr>
              <a:t> </a:t>
            </a:r>
            <a:r>
              <a:rPr lang="en-US" altLang="en-US" sz="2400" dirty="0">
                <a:solidFill>
                  <a:srgbClr val="000000"/>
                </a:solidFill>
                <a:latin typeface="Consolas" panose="020B0609020204030204" pitchFamily="49" charset="0"/>
                <a:ea typeface="Times New Roman" panose="02020603050405020304" pitchFamily="18" charset="0"/>
                <a:cs typeface="Lucida Console" panose="020B0609040504020204" pitchFamily="49" charset="0"/>
              </a:rPr>
              <a:t>static</a:t>
            </a:r>
            <a:r>
              <a:rPr lang="en-US" altLang="en-US" sz="2400" dirty="0">
                <a:solidFill>
                  <a:srgbClr val="000000"/>
                </a:solidFill>
                <a:latin typeface="+mn-lt"/>
                <a:ea typeface="Times New Roman" panose="02020603050405020304" pitchFamily="18" charset="0"/>
                <a:cs typeface="Calibri" panose="020F0502020204030204" pitchFamily="34" charset="0"/>
              </a:rPr>
              <a:t> members can be accessed by qualifying the </a:t>
            </a:r>
            <a:r>
              <a:rPr lang="en-US" altLang="en-US" sz="2400" dirty="0" smtClean="0">
                <a:solidFill>
                  <a:srgbClr val="000000"/>
                </a:solidFill>
                <a:latin typeface="+mn-lt"/>
                <a:ea typeface="Times New Roman" panose="02020603050405020304" pitchFamily="18" charset="0"/>
                <a:cs typeface="Calibri" panose="020F0502020204030204" pitchFamily="34" charset="0"/>
              </a:rPr>
              <a:t>member </a:t>
            </a:r>
            <a:r>
              <a:rPr lang="en-US" altLang="en-US" sz="2400" dirty="0">
                <a:solidFill>
                  <a:srgbClr val="000000"/>
                </a:solidFill>
                <a:latin typeface="+mn-lt"/>
                <a:ea typeface="Times New Roman" panose="02020603050405020304" pitchFamily="18" charset="0"/>
                <a:cs typeface="Calibri" panose="020F0502020204030204" pitchFamily="34" charset="0"/>
              </a:rPr>
              <a:t>name with the class name and the member access </a:t>
            </a:r>
            <a:r>
              <a:rPr lang="en-US" altLang="en-US" sz="2400" dirty="0" smtClean="0">
                <a:solidFill>
                  <a:srgbClr val="000000"/>
                </a:solidFill>
                <a:latin typeface="+mn-lt"/>
                <a:ea typeface="Times New Roman" panose="02020603050405020304" pitchFamily="18" charset="0"/>
                <a:cs typeface="Calibri" panose="020F0502020204030204" pitchFamily="34" charset="0"/>
              </a:rPr>
              <a:t>(</a:t>
            </a:r>
            <a:r>
              <a:rPr lang="en-US" altLang="en-US" sz="2400" dirty="0" smtClean="0">
                <a:solidFill>
                  <a:srgbClr val="000000"/>
                </a:solidFill>
                <a:latin typeface="Consolas" panose="020B0609020204030204" pitchFamily="49" charset="0"/>
                <a:ea typeface="Times New Roman" panose="02020603050405020304" pitchFamily="18" charset="0"/>
                <a:cs typeface="Lucida Console" panose="020B0609040504020204" pitchFamily="49" charset="0"/>
              </a:rPr>
              <a:t>·</a:t>
            </a:r>
            <a:r>
              <a:rPr lang="en-US" altLang="en-US" sz="2400" dirty="0" smtClean="0">
                <a:solidFill>
                  <a:srgbClr val="000000"/>
                </a:solidFill>
                <a:latin typeface="+mn-lt"/>
                <a:ea typeface="Times New Roman" panose="02020603050405020304" pitchFamily="18" charset="0"/>
                <a:cs typeface="Calibri" panose="020F0502020204030204" pitchFamily="34" charset="0"/>
              </a:rPr>
              <a:t>) operator</a:t>
            </a:r>
            <a:r>
              <a:rPr lang="en-US" altLang="en-US" sz="2400" dirty="0">
                <a:solidFill>
                  <a:srgbClr val="000000"/>
                </a:solidFill>
                <a:latin typeface="+mn-lt"/>
                <a:ea typeface="Times New Roman" panose="02020603050405020304" pitchFamily="18" charset="0"/>
                <a:cs typeface="Calibri" panose="020F0502020204030204" pitchFamily="34" charset="0"/>
              </a:rPr>
              <a:t>, as in </a:t>
            </a:r>
            <a:r>
              <a:rPr lang="en-US" altLang="en-US" sz="2400" dirty="0" smtClean="0">
                <a:solidFill>
                  <a:srgbClr val="000000"/>
                </a:solidFill>
                <a:latin typeface="Consolas" panose="020B0609020204030204" pitchFamily="49" charset="0"/>
                <a:ea typeface="Times New Roman" panose="02020603050405020304" pitchFamily="18" charset="0"/>
                <a:cs typeface="Lucida Console" panose="020B0609040504020204" pitchFamily="49" charset="0"/>
              </a:rPr>
              <a:t>Math.P</a:t>
            </a:r>
            <a:r>
              <a:rPr lang="en-US" altLang="en-US" sz="100" dirty="0" smtClean="0">
                <a:solidFill>
                  <a:srgbClr val="000000"/>
                </a:solidFill>
                <a:latin typeface="Consolas" panose="020B0609020204030204" pitchFamily="49" charset="0"/>
                <a:ea typeface="Times New Roman" panose="02020603050405020304" pitchFamily="18" charset="0"/>
                <a:cs typeface="Lucida Console" panose="020B0609040504020204" pitchFamily="49" charset="0"/>
              </a:rPr>
              <a:t> </a:t>
            </a:r>
            <a:r>
              <a:rPr lang="en-US" altLang="en-US" sz="2400" dirty="0" smtClean="0">
                <a:solidFill>
                  <a:srgbClr val="000000"/>
                </a:solidFill>
                <a:latin typeface="Consolas" panose="020B0609020204030204" pitchFamily="49" charset="0"/>
                <a:ea typeface="Times New Roman" panose="02020603050405020304" pitchFamily="18" charset="0"/>
                <a:cs typeface="Lucida Console" panose="020B0609040504020204" pitchFamily="49" charset="0"/>
              </a:rPr>
              <a:t>I</a:t>
            </a:r>
            <a:r>
              <a:rPr lang="en-US" altLang="en-US" sz="2400" dirty="0">
                <a:solidFill>
                  <a:srgbClr val="000000"/>
                </a:solidFill>
                <a:latin typeface="+mn-lt"/>
                <a:ea typeface="Times New Roman" panose="02020603050405020304" pitchFamily="18" charset="0"/>
                <a:cs typeface="Calibri" panose="020F0502020204030204" pitchFamily="34" charset="0"/>
              </a:rPr>
              <a:t>.</a:t>
            </a:r>
          </a:p>
          <a:p>
            <a:pPr>
              <a:buFont typeface="Times New Roman" panose="02020603050405020304" pitchFamily="18" charset="0"/>
              <a:buChar char="•"/>
            </a:pPr>
            <a:r>
              <a:rPr lang="en-US" altLang="en-US" sz="2400" dirty="0">
                <a:solidFill>
                  <a:srgbClr val="000000"/>
                </a:solidFill>
                <a:latin typeface="+mn-lt"/>
                <a:ea typeface="Times New Roman" panose="02020603050405020304" pitchFamily="18" charset="0"/>
                <a:cs typeface="Calibri" panose="020F0502020204030204" pitchFamily="34" charset="0"/>
              </a:rPr>
              <a:t>A class’s </a:t>
            </a:r>
            <a:r>
              <a:rPr lang="en-US" altLang="en-US" sz="2400" dirty="0">
                <a:solidFill>
                  <a:srgbClr val="000000"/>
                </a:solidFill>
                <a:latin typeface="Consolas" panose="020B0609020204030204" pitchFamily="49" charset="0"/>
                <a:ea typeface="Times New Roman" panose="02020603050405020304" pitchFamily="18" charset="0"/>
                <a:cs typeface="Lucida Console" panose="020B0609040504020204" pitchFamily="49" charset="0"/>
              </a:rPr>
              <a:t>private</a:t>
            </a:r>
            <a:r>
              <a:rPr lang="en-US" altLang="en-US" sz="2400" b="1" dirty="0">
                <a:solidFill>
                  <a:srgbClr val="000000"/>
                </a:solidFill>
                <a:latin typeface="+mn-lt"/>
                <a:ea typeface="Times New Roman" panose="02020603050405020304" pitchFamily="18" charset="0"/>
                <a:cs typeface="Calibri" panose="020F0502020204030204" pitchFamily="34" charset="0"/>
              </a:rPr>
              <a:t> </a:t>
            </a:r>
            <a:r>
              <a:rPr lang="en-US" altLang="en-US" sz="2400" dirty="0">
                <a:solidFill>
                  <a:srgbClr val="000000"/>
                </a:solidFill>
                <a:latin typeface="Consolas" panose="020B0609020204030204" pitchFamily="49" charset="0"/>
                <a:ea typeface="Times New Roman" panose="02020603050405020304" pitchFamily="18" charset="0"/>
                <a:cs typeface="Lucida Console" panose="020B0609040504020204" pitchFamily="49" charset="0"/>
              </a:rPr>
              <a:t>static</a:t>
            </a:r>
            <a:r>
              <a:rPr lang="en-US" altLang="en-US" sz="2400" dirty="0">
                <a:solidFill>
                  <a:srgbClr val="000000"/>
                </a:solidFill>
                <a:latin typeface="+mn-lt"/>
                <a:ea typeface="Times New Roman" panose="02020603050405020304" pitchFamily="18" charset="0"/>
                <a:cs typeface="Calibri" panose="020F0502020204030204" pitchFamily="34" charset="0"/>
              </a:rPr>
              <a:t> class members can be accessed only through the class’s methods and properties</a:t>
            </a:r>
            <a:r>
              <a:rPr lang="en-US" altLang="en-US" sz="2400" dirty="0" smtClean="0">
                <a:solidFill>
                  <a:srgbClr val="000000"/>
                </a:solidFill>
                <a:latin typeface="+mn-lt"/>
                <a:ea typeface="Times New Roman" panose="02020603050405020304" pitchFamily="18" charset="0"/>
                <a:cs typeface="Calibri" panose="020F0502020204030204" pitchFamily="34" charset="0"/>
              </a:rPr>
              <a:t>.</a:t>
            </a:r>
            <a:endParaRPr lang="en-US" altLang="en-US" sz="2400" dirty="0">
              <a:solidFill>
                <a:srgbClr val="000000"/>
              </a:solidFill>
              <a:latin typeface="+mn-lt"/>
              <a:ea typeface="Times New Roman" panose="02020603050405020304" pitchFamily="18" charset="0"/>
              <a:cs typeface="Calibri" panose="020F0502020204030204" pitchFamily="34" charset="0"/>
            </a:endParaRPr>
          </a:p>
          <a:p>
            <a:pPr>
              <a:buFont typeface="Times New Roman" panose="02020603050405020304" pitchFamily="18" charset="0"/>
              <a:buChar char="•"/>
            </a:pPr>
            <a:r>
              <a:rPr lang="en-US" altLang="en-US" sz="2400" dirty="0">
                <a:solidFill>
                  <a:srgbClr val="000000"/>
                </a:solidFill>
                <a:latin typeface="+mn-lt"/>
                <a:ea typeface="Times New Roman" panose="02020603050405020304" pitchFamily="18" charset="0"/>
                <a:cs typeface="Calibri" panose="020F0502020204030204" pitchFamily="34" charset="0"/>
              </a:rPr>
              <a:t>To access a </a:t>
            </a:r>
            <a:r>
              <a:rPr lang="en-US" altLang="en-US" sz="2400" dirty="0">
                <a:solidFill>
                  <a:srgbClr val="000000"/>
                </a:solidFill>
                <a:latin typeface="Consolas" panose="020B0609020204030204" pitchFamily="49" charset="0"/>
                <a:ea typeface="Times New Roman" panose="02020603050405020304" pitchFamily="18" charset="0"/>
                <a:cs typeface="Lucida Console" panose="020B0609040504020204" pitchFamily="49" charset="0"/>
              </a:rPr>
              <a:t>private</a:t>
            </a:r>
            <a:r>
              <a:rPr lang="en-US" altLang="en-US" sz="2400" b="1" dirty="0">
                <a:solidFill>
                  <a:srgbClr val="000000"/>
                </a:solidFill>
                <a:latin typeface="+mn-lt"/>
                <a:ea typeface="Times New Roman" panose="02020603050405020304" pitchFamily="18" charset="0"/>
                <a:cs typeface="Calibri" panose="020F0502020204030204" pitchFamily="34" charset="0"/>
              </a:rPr>
              <a:t> </a:t>
            </a:r>
            <a:r>
              <a:rPr lang="en-US" altLang="en-US" sz="2400" dirty="0">
                <a:solidFill>
                  <a:srgbClr val="000000"/>
                </a:solidFill>
                <a:latin typeface="Consolas" panose="020B0609020204030204" pitchFamily="49" charset="0"/>
                <a:ea typeface="Times New Roman" panose="02020603050405020304" pitchFamily="18" charset="0"/>
                <a:cs typeface="Lucida Console" panose="020B0609040504020204" pitchFamily="49" charset="0"/>
              </a:rPr>
              <a:t>static</a:t>
            </a:r>
            <a:r>
              <a:rPr lang="en-US" altLang="en-US" sz="2400" dirty="0">
                <a:solidFill>
                  <a:srgbClr val="000000"/>
                </a:solidFill>
                <a:latin typeface="+mn-lt"/>
                <a:ea typeface="Times New Roman" panose="02020603050405020304" pitchFamily="18" charset="0"/>
                <a:cs typeface="Calibri" panose="020F0502020204030204" pitchFamily="34" charset="0"/>
              </a:rPr>
              <a:t> member from outside its class, a </a:t>
            </a:r>
            <a:r>
              <a:rPr lang="en-US" altLang="en-US" sz="2400" dirty="0">
                <a:solidFill>
                  <a:srgbClr val="000000"/>
                </a:solidFill>
                <a:latin typeface="Consolas" panose="020B0609020204030204" pitchFamily="49" charset="0"/>
                <a:ea typeface="Times New Roman" panose="02020603050405020304" pitchFamily="18" charset="0"/>
                <a:cs typeface="Lucida Console" panose="020B0609040504020204" pitchFamily="49" charset="0"/>
              </a:rPr>
              <a:t>public</a:t>
            </a:r>
            <a:r>
              <a:rPr lang="en-US" altLang="en-US" sz="2400" b="1" dirty="0">
                <a:solidFill>
                  <a:srgbClr val="000000"/>
                </a:solidFill>
                <a:latin typeface="+mn-lt"/>
                <a:ea typeface="Times New Roman" panose="02020603050405020304" pitchFamily="18" charset="0"/>
                <a:cs typeface="Calibri" panose="020F0502020204030204" pitchFamily="34" charset="0"/>
              </a:rPr>
              <a:t> </a:t>
            </a:r>
            <a:r>
              <a:rPr lang="en-US" altLang="en-US" sz="2400" dirty="0">
                <a:solidFill>
                  <a:srgbClr val="000000"/>
                </a:solidFill>
                <a:latin typeface="Consolas" panose="020B0609020204030204" pitchFamily="49" charset="0"/>
                <a:ea typeface="Times New Roman" panose="02020603050405020304" pitchFamily="18" charset="0"/>
                <a:cs typeface="Lucida Console" panose="020B0609040504020204" pitchFamily="49" charset="0"/>
              </a:rPr>
              <a:t>static</a:t>
            </a:r>
            <a:r>
              <a:rPr lang="en-US" altLang="en-US" sz="2400" dirty="0">
                <a:solidFill>
                  <a:srgbClr val="000000"/>
                </a:solidFill>
                <a:latin typeface="+mn-lt"/>
                <a:ea typeface="Times New Roman" panose="02020603050405020304" pitchFamily="18" charset="0"/>
                <a:cs typeface="Calibri" panose="020F0502020204030204" pitchFamily="34" charset="0"/>
              </a:rPr>
              <a:t> method or property can be provided</a:t>
            </a:r>
            <a:r>
              <a:rPr lang="en-US" altLang="en-US" sz="2400" dirty="0" smtClean="0">
                <a:solidFill>
                  <a:srgbClr val="000000"/>
                </a:solidFill>
                <a:latin typeface="+mn-lt"/>
                <a:ea typeface="Times New Roman" panose="02020603050405020304" pitchFamily="18" charset="0"/>
                <a:cs typeface="Calibri" panose="020F0502020204030204" pitchFamily="34" charset="0"/>
              </a:rPr>
              <a:t>.</a:t>
            </a:r>
            <a:endParaRPr lang="en-US" altLang="en-US" sz="2400" dirty="0">
              <a:solidFill>
                <a:srgbClr val="000000"/>
              </a:solidFill>
              <a:latin typeface="+mn-lt"/>
              <a:ea typeface="Times New Roman" panose="02020603050405020304" pitchFamily="18" charset="0"/>
              <a:cs typeface="Calibri" panose="020F0502020204030204" pitchFamily="34" charset="0"/>
            </a:endParaRPr>
          </a:p>
        </p:txBody>
      </p:sp>
    </p:spTree>
    <p:extLst>
      <p:ext uri="{BB962C8B-B14F-4D97-AF65-F5344CB8AC3E}">
        <p14:creationId xmlns:p14="http://schemas.microsoft.com/office/powerpoint/2010/main" val="112941905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Common Programming Error 10.2</a:t>
            </a:r>
          </a:p>
        </p:txBody>
      </p:sp>
      <p:sp>
        <p:nvSpPr>
          <p:cNvPr id="3" name="Text Placeholder 2"/>
          <p:cNvSpPr>
            <a:spLocks noGrp="1"/>
          </p:cNvSpPr>
          <p:nvPr>
            <p:ph type="body" idx="1"/>
          </p:nvPr>
        </p:nvSpPr>
        <p:spPr>
          <a:xfrm>
            <a:off x="457200" y="1600200"/>
            <a:ext cx="8229600" cy="4630783"/>
          </a:xfrm>
        </p:spPr>
        <p:txBody>
          <a:bodyPr/>
          <a:lstStyle/>
          <a:p>
            <a:pPr marL="0" indent="0">
              <a:buNone/>
            </a:pPr>
            <a:r>
              <a:rPr lang="en-US" sz="2400" dirty="0">
                <a:latin typeface="+mn-lt"/>
              </a:rPr>
              <a:t>It’s a compilation error to access or invoke a </a:t>
            </a:r>
            <a:r>
              <a:rPr lang="en-US" sz="2400" dirty="0">
                <a:latin typeface="Consolas" panose="020B0609020204030204" pitchFamily="49" charset="0"/>
              </a:rPr>
              <a:t>static</a:t>
            </a:r>
            <a:r>
              <a:rPr lang="en-US" sz="2400" dirty="0">
                <a:latin typeface="+mn-lt"/>
              </a:rPr>
              <a:t> member by referencing it through </a:t>
            </a:r>
            <a:r>
              <a:rPr lang="en-US" sz="2400" dirty="0" smtClean="0">
                <a:latin typeface="+mn-lt"/>
              </a:rPr>
              <a:t>an instance </a:t>
            </a:r>
            <a:r>
              <a:rPr lang="en-US" sz="2400" dirty="0">
                <a:latin typeface="+mn-lt"/>
              </a:rPr>
              <a:t>of the class, like a non-</a:t>
            </a:r>
            <a:r>
              <a:rPr lang="en-US" sz="2400" dirty="0">
                <a:latin typeface="Consolas" panose="020B0609020204030204" pitchFamily="49" charset="0"/>
              </a:rPr>
              <a:t>static</a:t>
            </a:r>
            <a:r>
              <a:rPr lang="en-US" sz="2400" dirty="0">
                <a:latin typeface="+mn-lt"/>
              </a:rPr>
              <a:t> member.</a:t>
            </a:r>
          </a:p>
        </p:txBody>
      </p:sp>
    </p:spTree>
    <p:extLst>
      <p:ext uri="{BB962C8B-B14F-4D97-AF65-F5344CB8AC3E}">
        <p14:creationId xmlns:p14="http://schemas.microsoft.com/office/powerpoint/2010/main" val="196461486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Software Engineering Observation 10.11</a:t>
            </a:r>
          </a:p>
        </p:txBody>
      </p:sp>
      <p:sp>
        <p:nvSpPr>
          <p:cNvPr id="3" name="Text Placeholder 2"/>
          <p:cNvSpPr>
            <a:spLocks noGrp="1"/>
          </p:cNvSpPr>
          <p:nvPr>
            <p:ph type="body" idx="1"/>
          </p:nvPr>
        </p:nvSpPr>
        <p:spPr>
          <a:xfrm>
            <a:off x="457200" y="1600200"/>
            <a:ext cx="8229600" cy="4643846"/>
          </a:xfrm>
        </p:spPr>
        <p:txBody>
          <a:bodyPr/>
          <a:lstStyle/>
          <a:p>
            <a:pPr marL="0" indent="0">
              <a:buNone/>
            </a:pPr>
            <a:r>
              <a:rPr lang="en-US" sz="2400" dirty="0">
                <a:latin typeface="Consolas" panose="020B0609020204030204" pitchFamily="49" charset="0"/>
              </a:rPr>
              <a:t>static</a:t>
            </a:r>
            <a:r>
              <a:rPr lang="en-US" sz="2400" dirty="0">
                <a:latin typeface="+mn-lt"/>
              </a:rPr>
              <a:t> variables, methods and properties exist, and can be used, even if no objects of </a:t>
            </a:r>
            <a:r>
              <a:rPr lang="en-US" sz="2400" dirty="0" smtClean="0">
                <a:latin typeface="+mn-lt"/>
              </a:rPr>
              <a:t>that class </a:t>
            </a:r>
            <a:r>
              <a:rPr lang="en-US" sz="2400" dirty="0">
                <a:latin typeface="+mn-lt"/>
              </a:rPr>
              <a:t>have been instantiated. </a:t>
            </a:r>
            <a:r>
              <a:rPr lang="en-US" sz="2400" dirty="0">
                <a:latin typeface="Consolas" panose="020B0609020204030204" pitchFamily="49" charset="0"/>
              </a:rPr>
              <a:t>static</a:t>
            </a:r>
            <a:r>
              <a:rPr lang="en-US" sz="2400" dirty="0">
                <a:latin typeface="+mn-lt"/>
              </a:rPr>
              <a:t> members are available as soon as the class is loaded </a:t>
            </a:r>
            <a:r>
              <a:rPr lang="en-US" sz="2400" dirty="0" smtClean="0">
                <a:latin typeface="+mn-lt"/>
              </a:rPr>
              <a:t>into memory </a:t>
            </a:r>
            <a:r>
              <a:rPr lang="en-US" sz="2400" dirty="0">
                <a:latin typeface="+mn-lt"/>
              </a:rPr>
              <a:t>at execution time.</a:t>
            </a:r>
          </a:p>
        </p:txBody>
      </p:sp>
    </p:spTree>
    <p:extLst>
      <p:ext uri="{BB962C8B-B14F-4D97-AF65-F5344CB8AC3E}">
        <p14:creationId xmlns:p14="http://schemas.microsoft.com/office/powerpoint/2010/main" val="340856230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10.9 Static Class Members </a:t>
            </a:r>
            <a:r>
              <a:rPr lang="en-US" sz="2000" b="0" dirty="0" smtClean="0"/>
              <a:t>(3 </a:t>
            </a:r>
            <a:r>
              <a:rPr lang="en-US" sz="2000" b="0" dirty="0"/>
              <a:t>of 4)</a:t>
            </a:r>
          </a:p>
        </p:txBody>
      </p:sp>
      <p:sp>
        <p:nvSpPr>
          <p:cNvPr id="3" name="Text Placeholder 2"/>
          <p:cNvSpPr>
            <a:spLocks noGrp="1"/>
          </p:cNvSpPr>
          <p:nvPr>
            <p:ph type="body" idx="1"/>
          </p:nvPr>
        </p:nvSpPr>
        <p:spPr/>
        <p:txBody>
          <a:bodyPr/>
          <a:lstStyle/>
          <a:p>
            <a:r>
              <a:rPr lang="en-US" sz="2400" dirty="0">
                <a:latin typeface="+mn-lt"/>
              </a:rPr>
              <a:t>A </a:t>
            </a:r>
            <a:r>
              <a:rPr lang="en-US" sz="2400" dirty="0">
                <a:latin typeface="Consolas" panose="020B0609020204030204" pitchFamily="49" charset="0"/>
              </a:rPr>
              <a:t>static</a:t>
            </a:r>
            <a:r>
              <a:rPr lang="en-US" sz="2400" dirty="0">
                <a:latin typeface="+mn-lt"/>
              </a:rPr>
              <a:t> method (or property) cannot access non-</a:t>
            </a:r>
            <a:r>
              <a:rPr lang="en-US" sz="2400" dirty="0">
                <a:latin typeface="Consolas" panose="020B0609020204030204" pitchFamily="49" charset="0"/>
              </a:rPr>
              <a:t>static</a:t>
            </a:r>
            <a:r>
              <a:rPr lang="en-US" sz="2400" dirty="0">
                <a:latin typeface="+mn-lt"/>
              </a:rPr>
              <a:t> class members directly, because a </a:t>
            </a:r>
            <a:r>
              <a:rPr lang="en-US" sz="2400" dirty="0">
                <a:latin typeface="Consolas" panose="020B0609020204030204" pitchFamily="49" charset="0"/>
              </a:rPr>
              <a:t>static</a:t>
            </a:r>
            <a:r>
              <a:rPr lang="en-US" sz="2400" dirty="0">
                <a:latin typeface="+mn-lt"/>
              </a:rPr>
              <a:t> method (or property) can be called even when </a:t>
            </a:r>
            <a:r>
              <a:rPr lang="en-US" sz="2400" b="1" dirty="0">
                <a:latin typeface="+mn-lt"/>
              </a:rPr>
              <a:t>no</a:t>
            </a:r>
            <a:r>
              <a:rPr lang="en-US" sz="2400" dirty="0">
                <a:latin typeface="+mn-lt"/>
              </a:rPr>
              <a:t> objects of the class exist</a:t>
            </a:r>
            <a:r>
              <a:rPr lang="en-US" sz="2400" dirty="0" smtClean="0">
                <a:latin typeface="+mn-lt"/>
              </a:rPr>
              <a:t>.</a:t>
            </a:r>
            <a:endParaRPr lang="en-US" sz="2400" dirty="0">
              <a:latin typeface="+mn-lt"/>
            </a:endParaRPr>
          </a:p>
          <a:p>
            <a:r>
              <a:rPr lang="en-US" sz="2400" dirty="0">
                <a:latin typeface="+mn-lt"/>
              </a:rPr>
              <a:t>For the same reason, this cannot be used in a </a:t>
            </a:r>
            <a:r>
              <a:rPr lang="en-US" sz="2400" dirty="0">
                <a:latin typeface="Consolas" panose="020B0609020204030204" pitchFamily="49" charset="0"/>
              </a:rPr>
              <a:t>static</a:t>
            </a:r>
            <a:r>
              <a:rPr lang="en-US" sz="2400" dirty="0">
                <a:latin typeface="+mn-lt"/>
              </a:rPr>
              <a:t> method—the this reference always refers to a </a:t>
            </a:r>
            <a:r>
              <a:rPr lang="en-US" sz="2400" b="1" dirty="0">
                <a:latin typeface="+mn-lt"/>
              </a:rPr>
              <a:t>specific object</a:t>
            </a:r>
            <a:r>
              <a:rPr lang="en-US" sz="2400" dirty="0">
                <a:latin typeface="+mn-lt"/>
              </a:rPr>
              <a:t> of the class</a:t>
            </a:r>
            <a:r>
              <a:rPr lang="en-US" sz="2400" dirty="0" smtClean="0">
                <a:latin typeface="+mn-lt"/>
              </a:rPr>
              <a:t>.</a:t>
            </a:r>
            <a:endParaRPr lang="en-US" sz="2400" dirty="0">
              <a:latin typeface="+mn-lt"/>
            </a:endParaRPr>
          </a:p>
          <a:p>
            <a:r>
              <a:rPr lang="en-US" sz="2400" dirty="0">
                <a:latin typeface="+mn-lt"/>
              </a:rPr>
              <a:t>When a </a:t>
            </a:r>
            <a:r>
              <a:rPr lang="en-US" sz="2400" dirty="0">
                <a:latin typeface="Consolas" panose="020B0609020204030204" pitchFamily="49" charset="0"/>
              </a:rPr>
              <a:t>static</a:t>
            </a:r>
            <a:r>
              <a:rPr lang="en-US" sz="2400" dirty="0">
                <a:latin typeface="+mn-lt"/>
              </a:rPr>
              <a:t> method is called, it does not know which object to manipulate and there might </a:t>
            </a:r>
            <a:r>
              <a:rPr lang="en-US" sz="2400" b="1" dirty="0">
                <a:latin typeface="+mn-lt"/>
              </a:rPr>
              <a:t>not</a:t>
            </a:r>
            <a:r>
              <a:rPr lang="en-US" sz="2400" dirty="0">
                <a:latin typeface="+mn-lt"/>
              </a:rPr>
              <a:t> be </a:t>
            </a:r>
            <a:r>
              <a:rPr lang="en-US" sz="2400" b="1" dirty="0">
                <a:latin typeface="+mn-lt"/>
              </a:rPr>
              <a:t>any</a:t>
            </a:r>
            <a:r>
              <a:rPr lang="en-US" sz="2400" dirty="0">
                <a:latin typeface="+mn-lt"/>
              </a:rPr>
              <a:t> objects of its class in memory</a:t>
            </a:r>
            <a:r>
              <a:rPr lang="en-US" sz="2400" dirty="0" smtClean="0">
                <a:latin typeface="+mn-lt"/>
              </a:rPr>
              <a:t>.</a:t>
            </a:r>
            <a:endParaRPr lang="en-US" sz="2400" dirty="0">
              <a:latin typeface="+mn-lt"/>
            </a:endParaRPr>
          </a:p>
        </p:txBody>
      </p:sp>
    </p:spTree>
    <p:extLst>
      <p:ext uri="{BB962C8B-B14F-4D97-AF65-F5344CB8AC3E}">
        <p14:creationId xmlns:p14="http://schemas.microsoft.com/office/powerpoint/2010/main" val="26142773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10.9 Static Class Members </a:t>
            </a:r>
            <a:r>
              <a:rPr lang="en-US" sz="2000" b="0" dirty="0" smtClean="0"/>
              <a:t>(4 </a:t>
            </a:r>
            <a:r>
              <a:rPr lang="en-US" sz="2000" b="0" dirty="0"/>
              <a:t>of 4)</a:t>
            </a:r>
            <a:endParaRPr lang="en-US" dirty="0"/>
          </a:p>
        </p:txBody>
      </p:sp>
      <p:sp>
        <p:nvSpPr>
          <p:cNvPr id="3" name="Text Placeholder 2"/>
          <p:cNvSpPr>
            <a:spLocks noGrp="1"/>
          </p:cNvSpPr>
          <p:nvPr>
            <p:ph type="body" idx="1"/>
          </p:nvPr>
        </p:nvSpPr>
        <p:spPr>
          <a:xfrm>
            <a:off x="457200" y="1600200"/>
            <a:ext cx="8229600" cy="4696097"/>
          </a:xfrm>
        </p:spPr>
        <p:txBody>
          <a:bodyPr/>
          <a:lstStyle/>
          <a:p>
            <a:r>
              <a:rPr lang="en-US" sz="2400" dirty="0">
                <a:latin typeface="+mn-lt"/>
              </a:rPr>
              <a:t>Class </a:t>
            </a:r>
            <a:r>
              <a:rPr lang="en-US" sz="2400" dirty="0">
                <a:latin typeface="Consolas" panose="020B0609020204030204" pitchFamily="49" charset="0"/>
              </a:rPr>
              <a:t>Employee</a:t>
            </a:r>
            <a:r>
              <a:rPr lang="en-US" sz="2400" dirty="0">
                <a:latin typeface="+mn-lt"/>
              </a:rPr>
              <a:t> declares </a:t>
            </a:r>
            <a:r>
              <a:rPr lang="en-US" sz="2400" dirty="0">
                <a:latin typeface="Consolas" panose="020B0609020204030204" pitchFamily="49" charset="0"/>
              </a:rPr>
              <a:t>private</a:t>
            </a:r>
            <a:r>
              <a:rPr lang="en-US" sz="2400" b="1" dirty="0">
                <a:latin typeface="+mn-lt"/>
              </a:rPr>
              <a:t> </a:t>
            </a:r>
            <a:r>
              <a:rPr lang="en-US" sz="2400" dirty="0">
                <a:latin typeface="Consolas" panose="020B0609020204030204" pitchFamily="49" charset="0"/>
              </a:rPr>
              <a:t>static</a:t>
            </a:r>
            <a:r>
              <a:rPr lang="en-US" sz="2400" dirty="0">
                <a:latin typeface="+mn-lt"/>
              </a:rPr>
              <a:t> auto-implemented property </a:t>
            </a:r>
            <a:r>
              <a:rPr lang="en-US" sz="2400" dirty="0">
                <a:latin typeface="Consolas" panose="020B0609020204030204" pitchFamily="49" charset="0"/>
              </a:rPr>
              <a:t>Count</a:t>
            </a:r>
            <a:r>
              <a:rPr lang="en-US" sz="2400" dirty="0">
                <a:latin typeface="+mn-lt"/>
              </a:rPr>
              <a:t> to maintain a count of the number of </a:t>
            </a:r>
            <a:r>
              <a:rPr lang="en-US" sz="2400" dirty="0">
                <a:latin typeface="Consolas" panose="020B0609020204030204" pitchFamily="49" charset="0"/>
              </a:rPr>
              <a:t>Employee</a:t>
            </a:r>
            <a:r>
              <a:rPr lang="en-US" sz="2400" dirty="0">
                <a:latin typeface="+mn-lt"/>
              </a:rPr>
              <a:t> objects that have been created</a:t>
            </a:r>
            <a:r>
              <a:rPr lang="en-US" sz="2400" dirty="0" smtClean="0">
                <a:latin typeface="+mn-lt"/>
              </a:rPr>
              <a:t>.</a:t>
            </a:r>
            <a:endParaRPr lang="en-US" sz="2400" dirty="0">
              <a:latin typeface="+mn-lt"/>
            </a:endParaRPr>
          </a:p>
          <a:p>
            <a:r>
              <a:rPr lang="en-US" sz="2400" dirty="0">
                <a:latin typeface="Consolas" panose="020B0609020204030204" pitchFamily="49" charset="0"/>
              </a:rPr>
              <a:t>Count’s</a:t>
            </a:r>
            <a:r>
              <a:rPr lang="en-US" sz="2400" b="1" dirty="0">
                <a:latin typeface="+mn-lt"/>
              </a:rPr>
              <a:t> </a:t>
            </a:r>
            <a:r>
              <a:rPr lang="en-US" sz="2400" dirty="0">
                <a:latin typeface="Consolas" panose="020B0609020204030204" pitchFamily="49" charset="0"/>
              </a:rPr>
              <a:t>set</a:t>
            </a:r>
            <a:r>
              <a:rPr lang="en-US" sz="2400" dirty="0">
                <a:latin typeface="+mn-lt"/>
              </a:rPr>
              <a:t> accessor is </a:t>
            </a:r>
            <a:r>
              <a:rPr lang="en-US" sz="2400" dirty="0">
                <a:latin typeface="Consolas" panose="020B0609020204030204" pitchFamily="49" charset="0"/>
              </a:rPr>
              <a:t>private</a:t>
            </a:r>
            <a:r>
              <a:rPr lang="en-US" sz="2400" dirty="0">
                <a:latin typeface="+mn-lt"/>
              </a:rPr>
              <a:t>, because only class </a:t>
            </a:r>
            <a:r>
              <a:rPr lang="en-US" sz="2400" dirty="0">
                <a:latin typeface="Consolas" panose="020B0609020204030204" pitchFamily="49" charset="0"/>
              </a:rPr>
              <a:t>Employee</a:t>
            </a:r>
            <a:r>
              <a:rPr lang="en-US" sz="2400" dirty="0">
                <a:latin typeface="+mn-lt"/>
              </a:rPr>
              <a:t> should be able to modify </a:t>
            </a:r>
            <a:r>
              <a:rPr lang="en-US" sz="2400" dirty="0">
                <a:latin typeface="Consolas" panose="020B0609020204030204" pitchFamily="49" charset="0"/>
              </a:rPr>
              <a:t>Count</a:t>
            </a:r>
            <a:r>
              <a:rPr lang="en-US" sz="2400" dirty="0">
                <a:latin typeface="+mn-lt"/>
              </a:rPr>
              <a:t>’s value</a:t>
            </a:r>
            <a:r>
              <a:rPr lang="en-US" sz="2400" dirty="0" smtClean="0">
                <a:latin typeface="+mn-lt"/>
              </a:rPr>
              <a:t>.</a:t>
            </a:r>
            <a:endParaRPr lang="en-US" sz="2400" dirty="0">
              <a:latin typeface="+mn-lt"/>
            </a:endParaRPr>
          </a:p>
          <a:p>
            <a:r>
              <a:rPr lang="en-US" sz="2400" dirty="0">
                <a:latin typeface="Consolas" panose="020B0609020204030204" pitchFamily="49" charset="0"/>
              </a:rPr>
              <a:t>Count</a:t>
            </a:r>
            <a:r>
              <a:rPr lang="en-US" sz="2400" dirty="0">
                <a:latin typeface="+mn-lt"/>
              </a:rPr>
              <a:t> is a </a:t>
            </a:r>
            <a:r>
              <a:rPr lang="en-US" sz="2400" dirty="0">
                <a:latin typeface="Consolas" panose="020B0609020204030204" pitchFamily="49" charset="0"/>
              </a:rPr>
              <a:t>static</a:t>
            </a:r>
            <a:r>
              <a:rPr lang="en-US" sz="2400" dirty="0">
                <a:latin typeface="+mn-lt"/>
              </a:rPr>
              <a:t> auto-implemented property, so the compiler creates a corresponding </a:t>
            </a:r>
            <a:r>
              <a:rPr lang="en-US" sz="2400" dirty="0">
                <a:latin typeface="Consolas" panose="020B0609020204030204" pitchFamily="49" charset="0"/>
              </a:rPr>
              <a:t>private</a:t>
            </a:r>
            <a:r>
              <a:rPr lang="en-US" sz="2400" b="1" dirty="0">
                <a:latin typeface="+mn-lt"/>
              </a:rPr>
              <a:t> </a:t>
            </a:r>
            <a:r>
              <a:rPr lang="en-US" sz="2400" dirty="0">
                <a:latin typeface="Consolas" panose="020B0609020204030204" pitchFamily="49" charset="0"/>
              </a:rPr>
              <a:t>static</a:t>
            </a:r>
            <a:r>
              <a:rPr lang="en-US" sz="2400" dirty="0">
                <a:latin typeface="+mn-lt"/>
              </a:rPr>
              <a:t> variable that </a:t>
            </a:r>
            <a:r>
              <a:rPr lang="en-US" sz="2400" dirty="0">
                <a:latin typeface="Consolas" panose="020B0609020204030204" pitchFamily="49" charset="0"/>
              </a:rPr>
              <a:t>Count</a:t>
            </a:r>
            <a:r>
              <a:rPr lang="en-US" sz="2400" dirty="0">
                <a:latin typeface="+mn-lt"/>
              </a:rPr>
              <a:t> manages</a:t>
            </a:r>
            <a:r>
              <a:rPr lang="en-US" sz="2400" dirty="0" smtClean="0">
                <a:latin typeface="+mn-lt"/>
              </a:rPr>
              <a:t>.</a:t>
            </a:r>
            <a:endParaRPr lang="en-US" sz="2400" dirty="0">
              <a:latin typeface="+mn-lt"/>
            </a:endParaRPr>
          </a:p>
          <a:p>
            <a:r>
              <a:rPr lang="en-US" sz="2400" dirty="0">
                <a:latin typeface="+mn-lt"/>
              </a:rPr>
              <a:t>When you declare a </a:t>
            </a:r>
            <a:r>
              <a:rPr lang="en-US" sz="2400" dirty="0">
                <a:latin typeface="Consolas" panose="020B0609020204030204" pitchFamily="49" charset="0"/>
              </a:rPr>
              <a:t>static</a:t>
            </a:r>
            <a:r>
              <a:rPr lang="en-US" sz="2400" dirty="0">
                <a:latin typeface="+mn-lt"/>
              </a:rPr>
              <a:t> variable and do not initialize it, the compiler initializes it to the type’s default value (in this case, 0</a:t>
            </a:r>
            <a:r>
              <a:rPr lang="en-US" sz="2400" dirty="0" smtClean="0">
                <a:latin typeface="+mn-lt"/>
              </a:rPr>
              <a:t>).</a:t>
            </a:r>
            <a:endParaRPr lang="en-US" sz="2400" dirty="0">
              <a:latin typeface="+mn-lt"/>
            </a:endParaRPr>
          </a:p>
        </p:txBody>
      </p:sp>
    </p:spTree>
    <p:extLst>
      <p:ext uri="{BB962C8B-B14F-4D97-AF65-F5344CB8AC3E}">
        <p14:creationId xmlns:p14="http://schemas.microsoft.com/office/powerpoint/2010/main" val="23594110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228600"/>
            <a:ext cx="8366760" cy="1066799"/>
          </a:xfrm>
        </p:spPr>
        <p:txBody>
          <a:bodyPr anchor="b"/>
          <a:lstStyle/>
          <a:p>
            <a:r>
              <a:rPr lang="en-US" dirty="0" smtClean="0"/>
              <a:t>Figure </a:t>
            </a:r>
            <a:r>
              <a:rPr lang="en-US" dirty="0"/>
              <a:t>10.1 </a:t>
            </a:r>
            <a:r>
              <a:rPr lang="en-US" dirty="0">
                <a:latin typeface="Consolas" panose="020B0609020204030204" pitchFamily="49" charset="0"/>
              </a:rPr>
              <a:t>Time1</a:t>
            </a:r>
            <a:r>
              <a:rPr lang="en-US" dirty="0"/>
              <a:t> Class Declaration Maintains the Time in 24-Hour </a:t>
            </a:r>
            <a:r>
              <a:rPr lang="en-US" dirty="0" smtClean="0"/>
              <a:t>Format </a:t>
            </a:r>
            <a:r>
              <a:rPr lang="en-US" sz="2000" b="0" dirty="0" smtClean="0"/>
              <a:t>(1 of 3)</a:t>
            </a:r>
            <a:endParaRPr lang="en-US" sz="2000" b="0" dirty="0"/>
          </a:p>
        </p:txBody>
      </p:sp>
      <p:pic>
        <p:nvPicPr>
          <p:cNvPr id="6" name="Picture 5" descr="Program code for time 1 class declaration that maintains time in 24 hour format. Line 1: forward slash, forward slash, fig. 10.1, colon, time1, period, c s. Line 2: forward slash, forward slash, time1 class declaration maintains the time in 24-hour format. Line 3: using system, semicolon, forward slash, forward slash, name space, containing argument out of range exception. Line 4: blank. Line 5: public class time1. Line 6: left brace. Line 7, indented once: public i n t, hour, left brace, get, semicolon, set, semicolon, right brace, forward slash, forward slash, 0 hyphen 23. Line 8, indented once: public i n t, minute, left brace, get, semicolon, set, semicolon, right brace, forward slash, forward slash, 0 hyphen 59. Line 9, indented once: public i n t, second, left brace, get, semicolon, set, semicolon, right brace, forward slash, forward slash, 0 hyphen 59. Line 10: blank."/>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6397" y="1804307"/>
            <a:ext cx="7988367" cy="2163800"/>
          </a:xfrm>
          <a:prstGeom prst="rect">
            <a:avLst/>
          </a:prstGeom>
        </p:spPr>
      </p:pic>
    </p:spTree>
    <p:extLst>
      <p:ext uri="{BB962C8B-B14F-4D97-AF65-F5344CB8AC3E}">
        <p14:creationId xmlns:p14="http://schemas.microsoft.com/office/powerpoint/2010/main" val="333184615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228600"/>
            <a:ext cx="8229600" cy="1353585"/>
          </a:xfrm>
        </p:spPr>
        <p:txBody>
          <a:bodyPr anchor="b"/>
          <a:lstStyle/>
          <a:p>
            <a:r>
              <a:rPr lang="en-US" sz="2800" dirty="0" smtClean="0"/>
              <a:t>Figure 10.10 </a:t>
            </a:r>
            <a:r>
              <a:rPr lang="en-US" sz="2800" dirty="0" smtClean="0">
                <a:latin typeface="Consolas" panose="020B0609020204030204" pitchFamily="49" charset="0"/>
              </a:rPr>
              <a:t>Static</a:t>
            </a:r>
            <a:r>
              <a:rPr lang="en-US" sz="2800" dirty="0" smtClean="0"/>
              <a:t> </a:t>
            </a:r>
            <a:r>
              <a:rPr lang="en-US" sz="2800" dirty="0"/>
              <a:t>Property Used to Maintain a Count of the Number of </a:t>
            </a:r>
            <a:r>
              <a:rPr lang="en-US" sz="2800" dirty="0">
                <a:latin typeface="Consolas" panose="020B0609020204030204" pitchFamily="49" charset="0"/>
              </a:rPr>
              <a:t>Employee</a:t>
            </a:r>
            <a:r>
              <a:rPr lang="en-US" sz="2800" dirty="0"/>
              <a:t> Objects That Have Been Created</a:t>
            </a:r>
          </a:p>
        </p:txBody>
      </p:sp>
      <p:pic>
        <p:nvPicPr>
          <p:cNvPr id="6" name="Picture 5" descr="Program code for static property. Line 1: forward slash forward slash fig. 10.10, colon, employee, period, c s. Line 2: forward slash forward slash static property used to maintain a count of the number of. Line 3: forward slash forward slash employee objects that have been created. Line 4: using system, semicolon. Line 5: blank. Line 6: public class employee. Line 7: left brace. Line 8, indented once: public static i n t, count, left brace, get, semicolon, private set, semicolon, right brace, forward slash forward slash objects in memory. Line 9: blank. Line 10, indented once: public string first name, left brace, get, semicolon, right brace. Line 11, indented once: public string last name, left brace, get, semicolon, right brace. Line 12: blank. Line 13, indented once: forward slash forward slash initialize employee, add 1 to static count and. Line 14, indented once: forward slash forward slash output string indicating that constructor was called. Line 15, indented once: public employee, left parenthesis, string first name, comma string last name, right parenthesis. Line 16, indented once: left brace. Line 17, indented twice: first name, = first name, semicolon. Line 18, indented twice: last name, = last name, semicolon. Line 19, indented twice: + + count, semicolon, forward slash forward slash increment static count of employees. Line 20, indented twice: console, period, write line, left parenthesis, open quotes, employee constructor, colon, close quotes, +. Line 21, indented three times: dollar sign: open quotes, left brace, first name, right brace, left brace, last name, right brace, semicolon, count = left brace, count, right brace, close quotes, right parenthesis, semicolon. Line 22, indented once: right brace. Line 23: right brac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0302" y="1853101"/>
            <a:ext cx="6910690" cy="4369187"/>
          </a:xfrm>
          <a:prstGeom prst="rect">
            <a:avLst/>
          </a:prstGeom>
        </p:spPr>
      </p:pic>
    </p:spTree>
    <p:extLst>
      <p:ext uri="{BB962C8B-B14F-4D97-AF65-F5344CB8AC3E}">
        <p14:creationId xmlns:p14="http://schemas.microsoft.com/office/powerpoint/2010/main" val="326702508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Software Engineering Observation 10.12</a:t>
            </a:r>
          </a:p>
        </p:txBody>
      </p:sp>
      <p:sp>
        <p:nvSpPr>
          <p:cNvPr id="3" name="Text Placeholder 2"/>
          <p:cNvSpPr>
            <a:spLocks noGrp="1"/>
          </p:cNvSpPr>
          <p:nvPr>
            <p:ph type="body" idx="1"/>
          </p:nvPr>
        </p:nvSpPr>
        <p:spPr>
          <a:xfrm>
            <a:off x="457200" y="1600201"/>
            <a:ext cx="3916680" cy="460057"/>
          </a:xfrm>
        </p:spPr>
        <p:txBody>
          <a:bodyPr/>
          <a:lstStyle/>
          <a:p>
            <a:pPr marL="0" indent="0">
              <a:buNone/>
            </a:pPr>
            <a:r>
              <a:rPr lang="en-US" sz="2400" dirty="0">
                <a:latin typeface="+mn-lt"/>
              </a:rPr>
              <a:t>Actually, </a:t>
            </a:r>
            <a:r>
              <a:rPr lang="en-US" sz="2400" dirty="0">
                <a:latin typeface="Consolas" panose="020B0609020204030204" pitchFamily="49" charset="0"/>
              </a:rPr>
              <a:t>string</a:t>
            </a:r>
            <a:r>
              <a:rPr lang="en-US" sz="2400" dirty="0">
                <a:latin typeface="+mn-lt"/>
              </a:rPr>
              <a:t> objects in</a:t>
            </a:r>
          </a:p>
        </p:txBody>
      </p:sp>
      <p:graphicFrame>
        <p:nvGraphicFramePr>
          <p:cNvPr id="9" name="Object 8" descr="C sharp"/>
          <p:cNvGraphicFramePr>
            <a:graphicFrameLocks noChangeAspect="1"/>
          </p:cNvGraphicFramePr>
          <p:nvPr>
            <p:extLst>
              <p:ext uri="{D42A27DB-BD31-4B8C-83A1-F6EECF244321}">
                <p14:modId xmlns:p14="http://schemas.microsoft.com/office/powerpoint/2010/main" val="2550527368"/>
              </p:ext>
            </p:extLst>
          </p:nvPr>
        </p:nvGraphicFramePr>
        <p:xfrm>
          <a:off x="4205403" y="1726122"/>
          <a:ext cx="498900" cy="367616"/>
        </p:xfrm>
        <a:graphic>
          <a:graphicData uri="http://schemas.openxmlformats.org/presentationml/2006/ole">
            <mc:AlternateContent xmlns:mc="http://schemas.openxmlformats.org/markup-compatibility/2006">
              <mc:Choice xmlns:v="urn:schemas-microsoft-com:vml" Requires="v">
                <p:oleObj spid="_x0000_s5302" name="Equation" r:id="rId3" imgW="241200" imgH="177480" progId="Equation.DSMT4">
                  <p:embed/>
                </p:oleObj>
              </mc:Choice>
              <mc:Fallback>
                <p:oleObj name="Equation" r:id="rId3" imgW="241200" imgH="177480" progId="Equation.DSMT4">
                  <p:embed/>
                  <p:pic>
                    <p:nvPicPr>
                      <p:cNvPr id="5" name="Object 4"/>
                      <p:cNvPicPr/>
                      <p:nvPr/>
                    </p:nvPicPr>
                    <p:blipFill>
                      <a:blip r:embed="rId4"/>
                      <a:stretch>
                        <a:fillRect/>
                      </a:stretch>
                    </p:blipFill>
                    <p:spPr>
                      <a:xfrm>
                        <a:off x="4205403" y="1726122"/>
                        <a:ext cx="498900" cy="367616"/>
                      </a:xfrm>
                      <a:prstGeom prst="rect">
                        <a:avLst/>
                      </a:prstGeom>
                    </p:spPr>
                  </p:pic>
                </p:oleObj>
              </mc:Fallback>
            </mc:AlternateContent>
          </a:graphicData>
        </a:graphic>
      </p:graphicFrame>
      <p:sp>
        <p:nvSpPr>
          <p:cNvPr id="4" name="Content Placeholder 3"/>
          <p:cNvSpPr>
            <a:spLocks noGrp="1"/>
          </p:cNvSpPr>
          <p:nvPr>
            <p:ph sz="quarter" idx="13"/>
          </p:nvPr>
        </p:nvSpPr>
        <p:spPr>
          <a:xfrm>
            <a:off x="457198" y="1595120"/>
            <a:ext cx="8351521" cy="2326639"/>
          </a:xfrm>
        </p:spPr>
        <p:txBody>
          <a:bodyPr/>
          <a:lstStyle/>
          <a:p>
            <a:pPr marL="0" indent="4219575">
              <a:buNone/>
            </a:pPr>
            <a:r>
              <a:rPr lang="en-US" sz="2400" dirty="0">
                <a:latin typeface="+mn-lt"/>
              </a:rPr>
              <a:t>are </a:t>
            </a:r>
            <a:r>
              <a:rPr lang="en-US" sz="2400" b="1" dirty="0">
                <a:solidFill>
                  <a:schemeClr val="tx1"/>
                </a:solidFill>
                <a:latin typeface="+mn-lt"/>
              </a:rPr>
              <a:t>immutable</a:t>
            </a:r>
            <a:r>
              <a:rPr lang="en-US" sz="2400" dirty="0">
                <a:latin typeface="+mn-lt"/>
              </a:rPr>
              <a:t>—they cannot be modified after they’re created. </a:t>
            </a:r>
            <a:r>
              <a:rPr lang="en-US" sz="2400" dirty="0" smtClean="0">
                <a:latin typeface="+mn-lt"/>
              </a:rPr>
              <a:t>Therefore</a:t>
            </a:r>
            <a:r>
              <a:rPr lang="en-US" sz="2400" dirty="0">
                <a:latin typeface="+mn-lt"/>
              </a:rPr>
              <a:t>, it’s safe to have many references to one </a:t>
            </a:r>
            <a:r>
              <a:rPr lang="en-US" sz="2400" dirty="0">
                <a:latin typeface="Consolas" panose="020B0609020204030204" pitchFamily="49" charset="0"/>
              </a:rPr>
              <a:t>string</a:t>
            </a:r>
            <a:r>
              <a:rPr lang="en-US" sz="2400" dirty="0">
                <a:latin typeface="+mn-lt"/>
              </a:rPr>
              <a:t>. This is not normally the case for objects of most other classes. If </a:t>
            </a:r>
            <a:r>
              <a:rPr lang="en-US" sz="2400" dirty="0">
                <a:latin typeface="Consolas" panose="020B0609020204030204" pitchFamily="49" charset="0"/>
              </a:rPr>
              <a:t>string</a:t>
            </a:r>
            <a:r>
              <a:rPr lang="en-US" sz="2400" dirty="0">
                <a:latin typeface="+mn-lt"/>
              </a:rPr>
              <a:t> objects are immutable, you might wonder why we’re able to use operators</a:t>
            </a:r>
          </a:p>
        </p:txBody>
      </p:sp>
      <p:pic>
        <p:nvPicPr>
          <p:cNvPr id="10" name="Picture 9" descr="+ and + equals"/>
          <p:cNvPicPr>
            <a:picLocks noChangeAspect="1"/>
          </p:cNvPicPr>
          <p:nvPr/>
        </p:nvPicPr>
        <p:blipFill rotWithShape="1">
          <a:blip r:embed="rId5"/>
          <a:srcRect l="18963" b="19055"/>
          <a:stretch/>
        </p:blipFill>
        <p:spPr>
          <a:xfrm>
            <a:off x="1844040" y="3432970"/>
            <a:ext cx="1472261" cy="518161"/>
          </a:xfrm>
          <a:prstGeom prst="rect">
            <a:avLst/>
          </a:prstGeom>
        </p:spPr>
      </p:pic>
      <p:sp>
        <p:nvSpPr>
          <p:cNvPr id="5" name="Content Placeholder 4"/>
          <p:cNvSpPr>
            <a:spLocks noGrp="1"/>
          </p:cNvSpPr>
          <p:nvPr>
            <p:ph sz="quarter" idx="14"/>
          </p:nvPr>
        </p:nvSpPr>
        <p:spPr>
          <a:xfrm>
            <a:off x="457200" y="3432970"/>
            <a:ext cx="8202295" cy="1779110"/>
          </a:xfrm>
        </p:spPr>
        <p:txBody>
          <a:bodyPr/>
          <a:lstStyle/>
          <a:p>
            <a:pPr marL="0" indent="2697163">
              <a:buNone/>
            </a:pPr>
            <a:r>
              <a:rPr lang="en-US" sz="2400" dirty="0">
                <a:latin typeface="+mn-lt"/>
              </a:rPr>
              <a:t>to concatenate </a:t>
            </a:r>
            <a:r>
              <a:rPr lang="en-US" sz="2400" dirty="0">
                <a:latin typeface="Consolas" panose="020B0609020204030204" pitchFamily="49" charset="0"/>
              </a:rPr>
              <a:t>string</a:t>
            </a:r>
            <a:r>
              <a:rPr lang="en-US" sz="2400" dirty="0">
                <a:latin typeface="+mn-lt"/>
              </a:rPr>
              <a:t>s. String-concatenation operations actually result in a new </a:t>
            </a:r>
            <a:r>
              <a:rPr lang="en-US" sz="2400" dirty="0">
                <a:latin typeface="Consolas" panose="020B0609020204030204" pitchFamily="49" charset="0"/>
              </a:rPr>
              <a:t>string</a:t>
            </a:r>
            <a:r>
              <a:rPr lang="en-US" sz="2400" dirty="0">
                <a:latin typeface="+mn-lt"/>
              </a:rPr>
              <a:t> object containing the concatenated values. The original string objects are not modified</a:t>
            </a:r>
            <a:r>
              <a:rPr lang="en-US" sz="2400" dirty="0" smtClean="0">
                <a:latin typeface="+mn-lt"/>
              </a:rPr>
              <a:t>.</a:t>
            </a:r>
            <a:endParaRPr lang="en-US" sz="2400" dirty="0">
              <a:latin typeface="+mn-lt"/>
            </a:endParaRPr>
          </a:p>
        </p:txBody>
      </p:sp>
    </p:spTree>
    <p:extLst>
      <p:ext uri="{BB962C8B-B14F-4D97-AF65-F5344CB8AC3E}">
        <p14:creationId xmlns:p14="http://schemas.microsoft.com/office/powerpoint/2010/main" val="167223962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smtClean="0"/>
              <a:t>Figure 10.11 </a:t>
            </a:r>
            <a:r>
              <a:rPr lang="en-US" dirty="0" smtClean="0">
                <a:latin typeface="Consolas" panose="020B0609020204030204" pitchFamily="49" charset="0"/>
              </a:rPr>
              <a:t>Static</a:t>
            </a:r>
            <a:r>
              <a:rPr lang="en-US" dirty="0" smtClean="0"/>
              <a:t> Member Demonstration </a:t>
            </a:r>
            <a:r>
              <a:rPr lang="en-US" sz="2000" b="0" dirty="0" smtClean="0"/>
              <a:t>(1 of 2)</a:t>
            </a:r>
            <a:endParaRPr lang="en-US" sz="2000" b="0" dirty="0"/>
          </a:p>
        </p:txBody>
      </p:sp>
      <p:pic>
        <p:nvPicPr>
          <p:cNvPr id="5" name="Picture 4" descr="Program code for static member demonstration. Line 1: forward slash, forward slash, fig. 10.11, colon, employee test, period, c s. Line 2: forward slash, forward slash, static member demonstration. Line 3: using system, semicolon. Line 4: blank. Line 5: class employee test. Line 6: left brace. Line 7: static void main, left parenthesis, right parenthesis. Line 8: left brace. Line 9, indented once: forward slash, forward slash, show that count is 0 before creating employees. Line 10, indented once: console, period, write line, left parenthesis. Line 11, indented twice: dollar sign, open quotes, employees before instantiation, colon, left brace, employee, period, count, right brace, close quotes, right parenthesis, semicolon. Line 12: blank. Line 13, indented twice: forward slash, forward slash, create two employees, semicolon, count should become 2. Line 14, indented twice: v a r, e 1 = new employee, left parenthesis, open quotes, Susan, close quotes, comma, open quotes, baker, close quotes, right parenthesis, semicolon. Line 15, indented twice: v a r, e 2 = new employee, left parenthesis, open quotes, bob, close quotes, comma, open quotes, blue, close quotes, right parenthesis, semicolon. Line 16: blank. Line 17, indented twice: forward slash, forward slash, show that count is 2 after creating two employees. Line 18, indented twice: console, period, write line, left parenthesis. Line 19, indented three times: dollar sign, open quotes, back slash, n employees after instantiation, colon, left brace, employee, period, count, right brace, close quotes, right parenthesis, semicolon."/>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9175" y="1582592"/>
            <a:ext cx="7705651" cy="3976895"/>
          </a:xfrm>
          <a:prstGeom prst="rect">
            <a:avLst/>
          </a:prstGeom>
        </p:spPr>
      </p:pic>
    </p:spTree>
    <p:extLst>
      <p:ext uri="{BB962C8B-B14F-4D97-AF65-F5344CB8AC3E}">
        <p14:creationId xmlns:p14="http://schemas.microsoft.com/office/powerpoint/2010/main" val="201796147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a:t>Figure 10.11 </a:t>
            </a:r>
            <a:r>
              <a:rPr lang="en-US" dirty="0" smtClean="0">
                <a:latin typeface="Consolas" panose="020B0609020204030204" pitchFamily="49" charset="0"/>
              </a:rPr>
              <a:t>Static</a:t>
            </a:r>
            <a:r>
              <a:rPr lang="en-US" dirty="0" smtClean="0"/>
              <a:t> </a:t>
            </a:r>
            <a:r>
              <a:rPr lang="en-US" dirty="0"/>
              <a:t>Member Demonstration </a:t>
            </a:r>
            <a:r>
              <a:rPr lang="en-US" sz="2000" b="0" dirty="0" smtClean="0"/>
              <a:t>(2 </a:t>
            </a:r>
            <a:r>
              <a:rPr lang="en-US" sz="2000" b="0" dirty="0"/>
              <a:t>of 2)</a:t>
            </a:r>
            <a:endParaRPr lang="en-US" dirty="0"/>
          </a:p>
        </p:txBody>
      </p:sp>
      <p:pic>
        <p:nvPicPr>
          <p:cNvPr id="4" name="Picture 3" descr="Line 20: blank. Line 21, indented twice: forward slash, forward slash, get names of employees. Line 22, indented twice: console, period, write line, left parenthesis, dollar sign, open quotes, back slash, n, employee 1, colon, left brace, e 1, period, first name, right brace, left brace, e 1, period, last name, right brace, close quotes, right parenthesis, semicolon. Line 23, indented twice: console, period, write line, left parenthesis, dollar sign, open quotes, employee 2, colon, left brace, e 2, period, first name, right brace, left brace, e 2, period, last name, right brace, close quotes, right parenthesis, semicolon. Line 24: blank. Line 25, indented twice: forward slash, forward slash, in this example, comma, there is only one reference to each employee, comma. Line 26, indented twice: forward slash, forward slash, so the following statements cause the c l r, to mark each. Line 27, indented twice: forward slash, forward slash, employee object as being eligible for garbage collection. Line 28, indented twice: e 1 = null, semicolon, forward slash, forward slash, mark object referenced by e 1 as no longer needed. Line 29, indented twice: e 2 = null, semicolon, forward slash, forward slash, mark object referenced by e 2 as no longer needed. Line 30, indented once: right brace. Line 31: right brace.&#10;The output of static member demonstration. Line 1: employees before instantiation, colon, 0. Line 2: employee constructor, colon, Susan baker, semicolon, count = 1. Line 3: employee constructor, colon, bob blue, semicolon, count = 2. Line 4: employees after instantiation, colon, 2. Line 5: employee 1, colon, Susan baker. Line 6: employee 2, colon, bob blu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9142" y="1593363"/>
            <a:ext cx="7445717" cy="4077913"/>
          </a:xfrm>
          <a:prstGeom prst="rect">
            <a:avLst/>
          </a:prstGeom>
        </p:spPr>
      </p:pic>
    </p:spTree>
    <p:extLst>
      <p:ext uri="{BB962C8B-B14F-4D97-AF65-F5344CB8AC3E}">
        <p14:creationId xmlns:p14="http://schemas.microsoft.com/office/powerpoint/2010/main" val="28825937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10.10 Readonly </a:t>
            </a:r>
            <a:r>
              <a:rPr lang="en-US" dirty="0"/>
              <a:t>Instance </a:t>
            </a:r>
            <a:r>
              <a:rPr lang="en-US" dirty="0" smtClean="0"/>
              <a:t>Variables </a:t>
            </a:r>
            <a:r>
              <a:rPr lang="en-US" sz="2000" b="0" dirty="0" smtClean="0"/>
              <a:t>(1 of 4)</a:t>
            </a:r>
            <a:endParaRPr lang="en-US" sz="2000" b="0" dirty="0"/>
          </a:p>
        </p:txBody>
      </p:sp>
      <p:sp>
        <p:nvSpPr>
          <p:cNvPr id="4" name="Text Placeholder 3"/>
          <p:cNvSpPr>
            <a:spLocks noGrp="1"/>
          </p:cNvSpPr>
          <p:nvPr>
            <p:ph type="body" idx="1"/>
          </p:nvPr>
        </p:nvSpPr>
        <p:spPr>
          <a:xfrm>
            <a:off x="457200" y="1600200"/>
            <a:ext cx="8229600" cy="2684567"/>
          </a:xfrm>
        </p:spPr>
        <p:txBody>
          <a:bodyPr/>
          <a:lstStyle/>
          <a:p>
            <a:r>
              <a:rPr lang="en-US" altLang="en-US" sz="2400" dirty="0">
                <a:latin typeface="+mn-lt"/>
              </a:rPr>
              <a:t>The principle of least privilege states that code should be granted the amount of privilege and access needed to accomplish its designated task, but no more.</a:t>
            </a:r>
          </a:p>
          <a:p>
            <a:r>
              <a:rPr lang="en-US" altLang="en-US" sz="2400" dirty="0">
                <a:latin typeface="+mn-lt"/>
              </a:rPr>
              <a:t>Constants declared with </a:t>
            </a:r>
            <a:r>
              <a:rPr lang="en-US" altLang="en-US" sz="2400" dirty="0">
                <a:latin typeface="Consolas" panose="020B0609020204030204" pitchFamily="49" charset="0"/>
              </a:rPr>
              <a:t>const</a:t>
            </a:r>
            <a:r>
              <a:rPr lang="en-US" altLang="en-US" sz="2400" dirty="0">
                <a:latin typeface="+mn-lt"/>
              </a:rPr>
              <a:t> must be initialized to a constant value when they’re declared</a:t>
            </a:r>
            <a:r>
              <a:rPr lang="en-US" altLang="en-US" sz="2400" dirty="0" smtClean="0">
                <a:latin typeface="+mn-lt"/>
              </a:rPr>
              <a:t>.</a:t>
            </a:r>
          </a:p>
          <a:p>
            <a:r>
              <a:rPr lang="en-US" altLang="en-US" sz="2400" dirty="0">
                <a:latin typeface="+mn-lt"/>
              </a:rPr>
              <a:t> </a:t>
            </a:r>
          </a:p>
        </p:txBody>
      </p:sp>
      <p:graphicFrame>
        <p:nvGraphicFramePr>
          <p:cNvPr id="5" name="Object 4" descr="C sharp"/>
          <p:cNvGraphicFramePr>
            <a:graphicFrameLocks noChangeAspect="1"/>
          </p:cNvGraphicFramePr>
          <p:nvPr>
            <p:extLst>
              <p:ext uri="{D42A27DB-BD31-4B8C-83A1-F6EECF244321}">
                <p14:modId xmlns:p14="http://schemas.microsoft.com/office/powerpoint/2010/main" val="1882975990"/>
              </p:ext>
            </p:extLst>
          </p:nvPr>
        </p:nvGraphicFramePr>
        <p:xfrm>
          <a:off x="731021" y="3902224"/>
          <a:ext cx="519157" cy="382543"/>
        </p:xfrm>
        <a:graphic>
          <a:graphicData uri="http://schemas.openxmlformats.org/presentationml/2006/ole">
            <mc:AlternateContent xmlns:mc="http://schemas.openxmlformats.org/markup-compatibility/2006">
              <mc:Choice xmlns:v="urn:schemas-microsoft-com:vml" Requires="v">
                <p:oleObj spid="_x0000_s6325" name="Equation" r:id="rId3" imgW="241200" imgH="177480" progId="Equation.DSMT4">
                  <p:embed/>
                </p:oleObj>
              </mc:Choice>
              <mc:Fallback>
                <p:oleObj name="Equation" r:id="rId3" imgW="241200" imgH="177480" progId="Equation.DSMT4">
                  <p:embed/>
                  <p:pic>
                    <p:nvPicPr>
                      <p:cNvPr id="12" name="Object 11"/>
                      <p:cNvPicPr/>
                      <p:nvPr/>
                    </p:nvPicPr>
                    <p:blipFill>
                      <a:blip r:embed="rId4"/>
                      <a:stretch>
                        <a:fillRect/>
                      </a:stretch>
                    </p:blipFill>
                    <p:spPr>
                      <a:xfrm>
                        <a:off x="731021" y="3902224"/>
                        <a:ext cx="519157" cy="382543"/>
                      </a:xfrm>
                      <a:prstGeom prst="rect">
                        <a:avLst/>
                      </a:prstGeom>
                    </p:spPr>
                  </p:pic>
                </p:oleObj>
              </mc:Fallback>
            </mc:AlternateContent>
          </a:graphicData>
        </a:graphic>
      </p:graphicFrame>
      <p:sp>
        <p:nvSpPr>
          <p:cNvPr id="3" name="Text Placeholder 2"/>
          <p:cNvSpPr>
            <a:spLocks noGrp="1"/>
          </p:cNvSpPr>
          <p:nvPr>
            <p:ph type="body" idx="2"/>
          </p:nvPr>
        </p:nvSpPr>
        <p:spPr>
          <a:xfrm>
            <a:off x="457200" y="3794760"/>
            <a:ext cx="8229600" cy="2575560"/>
          </a:xfrm>
        </p:spPr>
        <p:txBody>
          <a:bodyPr/>
          <a:lstStyle/>
          <a:p>
            <a:pPr marL="274638" indent="441325">
              <a:buNone/>
            </a:pPr>
            <a:r>
              <a:rPr lang="en-US" altLang="en-US" sz="2400" dirty="0">
                <a:latin typeface="+mn-lt"/>
              </a:rPr>
              <a:t>provides keyword </a:t>
            </a:r>
            <a:r>
              <a:rPr lang="en-US" altLang="en-US" sz="2400" dirty="0">
                <a:latin typeface="Consolas" panose="020B0609020204030204" pitchFamily="49" charset="0"/>
              </a:rPr>
              <a:t>readonly</a:t>
            </a:r>
            <a:r>
              <a:rPr lang="en-US" altLang="en-US" sz="2400" dirty="0">
                <a:latin typeface="+mn-lt"/>
              </a:rPr>
              <a:t> to specify that an instance variable of an object is not modifiable and that any attempt to mod­ify it after the object is constructed is an error.</a:t>
            </a:r>
          </a:p>
          <a:p>
            <a:r>
              <a:rPr lang="en-US" sz="2400" dirty="0">
                <a:latin typeface="+mn-lt"/>
              </a:rPr>
              <a:t>A readonly variable’s identifier uses Pascal Case by convention</a:t>
            </a:r>
            <a:r>
              <a:rPr lang="en-US" sz="2400" dirty="0" smtClean="0">
                <a:latin typeface="+mn-lt"/>
              </a:rPr>
              <a:t>.</a:t>
            </a:r>
            <a:endParaRPr lang="en-US" sz="2400" dirty="0">
              <a:latin typeface="+mn-lt"/>
            </a:endParaRPr>
          </a:p>
        </p:txBody>
      </p:sp>
    </p:spTree>
    <p:extLst>
      <p:ext uri="{BB962C8B-B14F-4D97-AF65-F5344CB8AC3E}">
        <p14:creationId xmlns:p14="http://schemas.microsoft.com/office/powerpoint/2010/main" val="2120361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10.10 Readonly </a:t>
            </a:r>
            <a:r>
              <a:rPr lang="en-US" dirty="0"/>
              <a:t>Instance Variables </a:t>
            </a:r>
            <a:r>
              <a:rPr lang="en-US" sz="2000" b="0" dirty="0" smtClean="0"/>
              <a:t>(2 </a:t>
            </a:r>
            <a:r>
              <a:rPr lang="en-US" sz="2000" b="0" dirty="0"/>
              <a:t>of 4)</a:t>
            </a:r>
            <a:endParaRPr lang="en-US" dirty="0"/>
          </a:p>
        </p:txBody>
      </p:sp>
      <p:sp>
        <p:nvSpPr>
          <p:cNvPr id="3" name="Text Placeholder 2"/>
          <p:cNvSpPr>
            <a:spLocks noGrp="1"/>
          </p:cNvSpPr>
          <p:nvPr>
            <p:ph type="body" idx="1"/>
          </p:nvPr>
        </p:nvSpPr>
        <p:spPr>
          <a:xfrm>
            <a:off x="457200" y="1600201"/>
            <a:ext cx="8229600" cy="4648200"/>
          </a:xfrm>
        </p:spPr>
        <p:txBody>
          <a:bodyPr/>
          <a:lstStyle/>
          <a:p>
            <a:r>
              <a:rPr lang="en-US" sz="2400" dirty="0">
                <a:latin typeface="+mn-lt"/>
              </a:rPr>
              <a:t>Although </a:t>
            </a:r>
            <a:r>
              <a:rPr lang="en-US" sz="2400" dirty="0">
                <a:latin typeface="Consolas" panose="020B0609020204030204" pitchFamily="49" charset="0"/>
              </a:rPr>
              <a:t>readonly</a:t>
            </a:r>
            <a:r>
              <a:rPr lang="en-US" sz="2400" dirty="0">
                <a:latin typeface="+mn-lt"/>
              </a:rPr>
              <a:t> instance variables can be initialized when they’re declared, this isn’t required. </a:t>
            </a:r>
          </a:p>
          <a:p>
            <a:r>
              <a:rPr lang="en-US" sz="2400" dirty="0">
                <a:latin typeface="+mn-lt"/>
              </a:rPr>
              <a:t>A </a:t>
            </a:r>
            <a:r>
              <a:rPr lang="en-US" sz="2400" dirty="0">
                <a:latin typeface="Consolas" panose="020B0609020204030204" pitchFamily="49" charset="0"/>
              </a:rPr>
              <a:t>readonly</a:t>
            </a:r>
            <a:r>
              <a:rPr lang="en-US" sz="2400" dirty="0">
                <a:latin typeface="+mn-lt"/>
              </a:rPr>
              <a:t> variable should be initialized </a:t>
            </a:r>
            <a:r>
              <a:rPr lang="en-US" sz="2400" b="1" dirty="0">
                <a:latin typeface="+mn-lt"/>
              </a:rPr>
              <a:t>by each</a:t>
            </a:r>
            <a:r>
              <a:rPr lang="en-US" sz="2400" dirty="0">
                <a:latin typeface="+mn-lt"/>
              </a:rPr>
              <a:t> of the class’s constructors or in the variable’s declaration</a:t>
            </a:r>
            <a:r>
              <a:rPr lang="en-US" sz="2400" dirty="0" smtClean="0">
                <a:latin typeface="+mn-lt"/>
              </a:rPr>
              <a:t>.</a:t>
            </a:r>
            <a:endParaRPr lang="en-US" sz="2400" dirty="0">
              <a:latin typeface="+mn-lt"/>
            </a:endParaRPr>
          </a:p>
          <a:p>
            <a:r>
              <a:rPr lang="en-US" sz="2400" dirty="0">
                <a:latin typeface="+mn-lt"/>
              </a:rPr>
              <a:t>Each constructor can assign values to a </a:t>
            </a:r>
            <a:r>
              <a:rPr lang="en-US" sz="2400" dirty="0">
                <a:latin typeface="Consolas" panose="020B0609020204030204" pitchFamily="49" charset="0"/>
              </a:rPr>
              <a:t>readonly</a:t>
            </a:r>
            <a:r>
              <a:rPr lang="en-US" sz="2400" dirty="0">
                <a:latin typeface="+mn-lt"/>
              </a:rPr>
              <a:t> instance variable multiple times—the variable doesn’t become unmodifiable until </a:t>
            </a:r>
            <a:r>
              <a:rPr lang="en-US" sz="2400" b="1" dirty="0">
                <a:latin typeface="+mn-lt"/>
              </a:rPr>
              <a:t>after</a:t>
            </a:r>
            <a:r>
              <a:rPr lang="en-US" sz="2400" dirty="0">
                <a:latin typeface="+mn-lt"/>
              </a:rPr>
              <a:t> the constructor completes execution</a:t>
            </a:r>
            <a:r>
              <a:rPr lang="en-US" sz="2400" dirty="0" smtClean="0">
                <a:latin typeface="+mn-lt"/>
              </a:rPr>
              <a:t>.</a:t>
            </a:r>
            <a:endParaRPr lang="en-US" sz="2400" dirty="0">
              <a:latin typeface="+mn-lt"/>
            </a:endParaRPr>
          </a:p>
          <a:p>
            <a:r>
              <a:rPr lang="en-US" sz="2400" dirty="0">
                <a:latin typeface="+mn-lt"/>
              </a:rPr>
              <a:t>If a constructor does not initialize the </a:t>
            </a:r>
            <a:r>
              <a:rPr lang="en-US" sz="2400" dirty="0" smtClean="0">
                <a:latin typeface="Consolas" panose="020B0609020204030204" pitchFamily="49" charset="0"/>
              </a:rPr>
              <a:t>readonly</a:t>
            </a:r>
            <a:r>
              <a:rPr lang="en-US" sz="2400" dirty="0" smtClean="0">
                <a:latin typeface="+mn-lt"/>
              </a:rPr>
              <a:t> </a:t>
            </a:r>
            <a:r>
              <a:rPr lang="en-US" sz="2400" dirty="0">
                <a:latin typeface="+mn-lt"/>
              </a:rPr>
              <a:t>variable, the variable uses the same default value as any other instance variable</a:t>
            </a:r>
            <a:r>
              <a:rPr lang="en-US" sz="2400" dirty="0" smtClean="0">
                <a:latin typeface="+mn-lt"/>
              </a:rPr>
              <a:t>.</a:t>
            </a:r>
            <a:endParaRPr lang="en-US" sz="2400" dirty="0">
              <a:latin typeface="+mn-lt"/>
            </a:endParaRPr>
          </a:p>
        </p:txBody>
      </p:sp>
    </p:spTree>
    <p:extLst>
      <p:ext uri="{BB962C8B-B14F-4D97-AF65-F5344CB8AC3E}">
        <p14:creationId xmlns:p14="http://schemas.microsoft.com/office/powerpoint/2010/main" val="41111831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Software Engineering Observation 10.13</a:t>
            </a:r>
          </a:p>
        </p:txBody>
      </p:sp>
      <p:sp>
        <p:nvSpPr>
          <p:cNvPr id="3" name="Text Placeholder 2"/>
          <p:cNvSpPr>
            <a:spLocks noGrp="1"/>
          </p:cNvSpPr>
          <p:nvPr>
            <p:ph type="body" idx="1"/>
          </p:nvPr>
        </p:nvSpPr>
        <p:spPr/>
        <p:txBody>
          <a:bodyPr/>
          <a:lstStyle/>
          <a:p>
            <a:pPr marL="0" indent="0">
              <a:buNone/>
            </a:pPr>
            <a:r>
              <a:rPr lang="en-US" sz="2400" dirty="0">
                <a:latin typeface="+mn-lt"/>
              </a:rPr>
              <a:t>Declaring an instance variable as </a:t>
            </a:r>
            <a:r>
              <a:rPr lang="en-US" sz="2400" b="1" dirty="0">
                <a:latin typeface="Consolas" panose="020B0609020204030204" pitchFamily="49" charset="0"/>
              </a:rPr>
              <a:t>readonly</a:t>
            </a:r>
            <a:r>
              <a:rPr lang="en-US" sz="2400" dirty="0">
                <a:latin typeface="+mn-lt"/>
              </a:rPr>
              <a:t> helps enforce the principle of least privilege. </a:t>
            </a:r>
            <a:r>
              <a:rPr lang="en-US" sz="2400" dirty="0" smtClean="0">
                <a:latin typeface="+mn-lt"/>
              </a:rPr>
              <a:t>If an </a:t>
            </a:r>
            <a:r>
              <a:rPr lang="en-US" sz="2400" dirty="0">
                <a:latin typeface="+mn-lt"/>
              </a:rPr>
              <a:t>instance variable should not be modified after the object is constructed, declare it to </a:t>
            </a:r>
            <a:r>
              <a:rPr lang="en-US" sz="2400" dirty="0" smtClean="0">
                <a:latin typeface="+mn-lt"/>
              </a:rPr>
              <a:t>be </a:t>
            </a:r>
            <a:r>
              <a:rPr lang="en-US" sz="2400" b="1" dirty="0" smtClean="0">
                <a:latin typeface="Consolas" panose="020B0609020204030204" pitchFamily="49" charset="0"/>
              </a:rPr>
              <a:t>readonly</a:t>
            </a:r>
            <a:r>
              <a:rPr lang="en-US" sz="2400" dirty="0" smtClean="0">
                <a:latin typeface="+mn-lt"/>
              </a:rPr>
              <a:t> </a:t>
            </a:r>
            <a:r>
              <a:rPr lang="en-US" sz="2400" dirty="0">
                <a:latin typeface="+mn-lt"/>
              </a:rPr>
              <a:t>to prevent modification.</a:t>
            </a:r>
          </a:p>
        </p:txBody>
      </p:sp>
    </p:spTree>
    <p:extLst>
      <p:ext uri="{BB962C8B-B14F-4D97-AF65-F5344CB8AC3E}">
        <p14:creationId xmlns:p14="http://schemas.microsoft.com/office/powerpoint/2010/main" val="83462521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10.10 Readonly </a:t>
            </a:r>
            <a:r>
              <a:rPr lang="en-US" dirty="0"/>
              <a:t>Instance Variables </a:t>
            </a:r>
            <a:r>
              <a:rPr lang="en-US" sz="2000" b="0" dirty="0" smtClean="0"/>
              <a:t>(3 </a:t>
            </a:r>
            <a:r>
              <a:rPr lang="en-US" sz="2000" b="0" dirty="0"/>
              <a:t>of 4)</a:t>
            </a:r>
            <a:endParaRPr lang="en-US" dirty="0"/>
          </a:p>
        </p:txBody>
      </p:sp>
      <p:sp>
        <p:nvSpPr>
          <p:cNvPr id="3" name="Text Placeholder 2"/>
          <p:cNvSpPr>
            <a:spLocks noGrp="1"/>
          </p:cNvSpPr>
          <p:nvPr>
            <p:ph type="body" idx="1"/>
          </p:nvPr>
        </p:nvSpPr>
        <p:spPr/>
        <p:txBody>
          <a:bodyPr/>
          <a:lstStyle/>
          <a:p>
            <a:r>
              <a:rPr lang="en-US" sz="2200" dirty="0">
                <a:latin typeface="Consolas" panose="020B0609020204030204" pitchFamily="49" charset="0"/>
              </a:rPr>
              <a:t>const</a:t>
            </a:r>
            <a:r>
              <a:rPr lang="en-US" sz="2200" dirty="0">
                <a:latin typeface="+mn-lt"/>
              </a:rPr>
              <a:t> members must be assigned values at compile time</a:t>
            </a:r>
            <a:r>
              <a:rPr lang="en-US" sz="2200" dirty="0" smtClean="0">
                <a:latin typeface="+mn-lt"/>
              </a:rPr>
              <a:t>.</a:t>
            </a:r>
            <a:endParaRPr lang="en-US" sz="2200" dirty="0">
              <a:latin typeface="+mn-lt"/>
            </a:endParaRPr>
          </a:p>
          <a:p>
            <a:r>
              <a:rPr lang="en-US" sz="2200" dirty="0" smtClean="0">
                <a:latin typeface="Consolas" panose="020B0609020204030204" pitchFamily="49" charset="0"/>
              </a:rPr>
              <a:t>const</a:t>
            </a:r>
            <a:r>
              <a:rPr lang="en-US" sz="2200" dirty="0" smtClean="0">
                <a:latin typeface="+mn-lt"/>
              </a:rPr>
              <a:t> </a:t>
            </a:r>
            <a:r>
              <a:rPr lang="en-US" sz="2200" dirty="0">
                <a:latin typeface="+mn-lt"/>
              </a:rPr>
              <a:t>members can be initialized </a:t>
            </a:r>
            <a:r>
              <a:rPr lang="en-US" sz="2200" b="1" dirty="0">
                <a:latin typeface="+mn-lt"/>
              </a:rPr>
              <a:t>only</a:t>
            </a:r>
            <a:r>
              <a:rPr lang="en-US" sz="2200" dirty="0">
                <a:latin typeface="+mn-lt"/>
              </a:rPr>
              <a:t> with other constant values, such as integers, </a:t>
            </a:r>
            <a:r>
              <a:rPr lang="en-US" sz="2200" dirty="0">
                <a:latin typeface="Consolas" panose="020B0609020204030204" pitchFamily="49" charset="0"/>
              </a:rPr>
              <a:t>string</a:t>
            </a:r>
            <a:r>
              <a:rPr lang="en-US" sz="2200" dirty="0">
                <a:latin typeface="+mn-lt"/>
              </a:rPr>
              <a:t> literals, characters and other </a:t>
            </a:r>
            <a:r>
              <a:rPr lang="en-US" sz="2200" dirty="0">
                <a:latin typeface="Consolas" panose="020B0609020204030204" pitchFamily="49" charset="0"/>
              </a:rPr>
              <a:t>const</a:t>
            </a:r>
            <a:r>
              <a:rPr lang="en-US" sz="2200" dirty="0">
                <a:latin typeface="+mn-lt"/>
              </a:rPr>
              <a:t> members</a:t>
            </a:r>
            <a:r>
              <a:rPr lang="en-US" sz="2200" dirty="0" smtClean="0">
                <a:latin typeface="+mn-lt"/>
              </a:rPr>
              <a:t>.</a:t>
            </a:r>
            <a:endParaRPr lang="en-US" sz="2200" dirty="0">
              <a:latin typeface="+mn-lt"/>
            </a:endParaRPr>
          </a:p>
          <a:p>
            <a:r>
              <a:rPr lang="en-US" sz="2200" dirty="0">
                <a:latin typeface="+mn-lt"/>
              </a:rPr>
              <a:t>Constant members with values that cannot be determined at compile time—such as constants that are initialized with the result of a method call—must be declared with keyword </a:t>
            </a:r>
            <a:r>
              <a:rPr lang="en-US" sz="2200" dirty="0">
                <a:latin typeface="Consolas" panose="020B0609020204030204" pitchFamily="49" charset="0"/>
              </a:rPr>
              <a:t>readonly</a:t>
            </a:r>
            <a:r>
              <a:rPr lang="en-US" sz="2200" dirty="0">
                <a:latin typeface="+mn-lt"/>
              </a:rPr>
              <a:t>, so they can be initialized at </a:t>
            </a:r>
            <a:r>
              <a:rPr lang="en-US" sz="2200" b="1" dirty="0">
                <a:latin typeface="+mn-lt"/>
              </a:rPr>
              <a:t>execution time</a:t>
            </a:r>
            <a:r>
              <a:rPr lang="en-US" sz="2200" dirty="0" smtClean="0">
                <a:latin typeface="+mn-lt"/>
              </a:rPr>
              <a:t>.</a:t>
            </a:r>
            <a:endParaRPr lang="en-US" sz="2200" dirty="0">
              <a:latin typeface="+mn-lt"/>
            </a:endParaRPr>
          </a:p>
          <a:p>
            <a:r>
              <a:rPr lang="en-US" sz="2200" dirty="0">
                <a:latin typeface="+mn-lt"/>
              </a:rPr>
              <a:t>Variables that are </a:t>
            </a:r>
            <a:r>
              <a:rPr lang="en-US" sz="2200" dirty="0">
                <a:latin typeface="Consolas" panose="020B0609020204030204" pitchFamily="49" charset="0"/>
              </a:rPr>
              <a:t>readonly</a:t>
            </a:r>
            <a:r>
              <a:rPr lang="en-US" sz="2200" dirty="0">
                <a:latin typeface="+mn-lt"/>
              </a:rPr>
              <a:t> can be initialized with more complex expressions, such as an array initializer or a method call that returns a value or a reference to an object.</a:t>
            </a:r>
          </a:p>
        </p:txBody>
      </p:sp>
    </p:spTree>
    <p:extLst>
      <p:ext uri="{BB962C8B-B14F-4D97-AF65-F5344CB8AC3E}">
        <p14:creationId xmlns:p14="http://schemas.microsoft.com/office/powerpoint/2010/main" val="308070382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Common Programming Error 10.3</a:t>
            </a:r>
          </a:p>
        </p:txBody>
      </p:sp>
      <p:sp>
        <p:nvSpPr>
          <p:cNvPr id="3" name="Text Placeholder 2"/>
          <p:cNvSpPr>
            <a:spLocks noGrp="1"/>
          </p:cNvSpPr>
          <p:nvPr>
            <p:ph type="body" idx="1"/>
          </p:nvPr>
        </p:nvSpPr>
        <p:spPr>
          <a:xfrm>
            <a:off x="457200" y="1600201"/>
            <a:ext cx="8229600" cy="1234440"/>
          </a:xfrm>
        </p:spPr>
        <p:txBody>
          <a:bodyPr/>
          <a:lstStyle/>
          <a:p>
            <a:pPr marL="0" indent="0">
              <a:buNone/>
            </a:pPr>
            <a:r>
              <a:rPr lang="en-US" sz="2400" dirty="0">
                <a:latin typeface="+mn-lt"/>
              </a:rPr>
              <a:t>Attempting to modify a </a:t>
            </a:r>
            <a:r>
              <a:rPr lang="en-US" sz="2400" b="1" dirty="0">
                <a:latin typeface="Consolas" panose="020B0609020204030204" pitchFamily="49" charset="0"/>
              </a:rPr>
              <a:t>readonly</a:t>
            </a:r>
            <a:r>
              <a:rPr lang="en-US" sz="2400" dirty="0">
                <a:latin typeface="+mn-lt"/>
              </a:rPr>
              <a:t> instance variable anywhere but in its declaration or </a:t>
            </a:r>
            <a:r>
              <a:rPr lang="en-US" sz="2400" dirty="0" smtClean="0">
                <a:latin typeface="+mn-lt"/>
              </a:rPr>
              <a:t>the object’s </a:t>
            </a:r>
            <a:r>
              <a:rPr lang="en-US" sz="2400" dirty="0">
                <a:latin typeface="+mn-lt"/>
              </a:rPr>
              <a:t>constructors is a compilation error.</a:t>
            </a:r>
          </a:p>
        </p:txBody>
      </p:sp>
    </p:spTree>
    <p:extLst>
      <p:ext uri="{BB962C8B-B14F-4D97-AF65-F5344CB8AC3E}">
        <p14:creationId xmlns:p14="http://schemas.microsoft.com/office/powerpoint/2010/main" val="356113421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Error-Prevention Tip 10.1</a:t>
            </a:r>
          </a:p>
        </p:txBody>
      </p:sp>
      <p:sp>
        <p:nvSpPr>
          <p:cNvPr id="3" name="Text Placeholder 2"/>
          <p:cNvSpPr>
            <a:spLocks noGrp="1"/>
          </p:cNvSpPr>
          <p:nvPr>
            <p:ph type="body" idx="1"/>
          </p:nvPr>
        </p:nvSpPr>
        <p:spPr>
          <a:xfrm>
            <a:off x="457200" y="1600201"/>
            <a:ext cx="8229600" cy="2438400"/>
          </a:xfrm>
        </p:spPr>
        <p:txBody>
          <a:bodyPr/>
          <a:lstStyle/>
          <a:p>
            <a:pPr marL="0" indent="0">
              <a:buNone/>
            </a:pPr>
            <a:r>
              <a:rPr lang="en-US" sz="2400" dirty="0">
                <a:latin typeface="+mn-lt"/>
              </a:rPr>
              <a:t>Attempts to modify a </a:t>
            </a:r>
            <a:r>
              <a:rPr lang="en-US" sz="2400" b="1" dirty="0">
                <a:latin typeface="Consolas" panose="020B0609020204030204" pitchFamily="49" charset="0"/>
              </a:rPr>
              <a:t>readonly</a:t>
            </a:r>
            <a:r>
              <a:rPr lang="en-US" sz="2400" dirty="0">
                <a:latin typeface="+mn-lt"/>
              </a:rPr>
              <a:t> instance variable are caught at compilation time </a:t>
            </a:r>
            <a:r>
              <a:rPr lang="en-US" sz="2400" dirty="0" smtClean="0">
                <a:latin typeface="+mn-lt"/>
              </a:rPr>
              <a:t>rather than </a:t>
            </a:r>
            <a:r>
              <a:rPr lang="en-US" sz="2400" dirty="0">
                <a:latin typeface="+mn-lt"/>
              </a:rPr>
              <a:t>causing execution-time errors. It’s always preferable to get bugs out at compile </a:t>
            </a:r>
            <a:r>
              <a:rPr lang="en-US" sz="2400" dirty="0" smtClean="0">
                <a:latin typeface="+mn-lt"/>
              </a:rPr>
              <a:t>time, if </a:t>
            </a:r>
            <a:r>
              <a:rPr lang="en-US" sz="2400" dirty="0">
                <a:latin typeface="+mn-lt"/>
              </a:rPr>
              <a:t>possible, rather than allowing them to slip through to execution time (where </a:t>
            </a:r>
            <a:r>
              <a:rPr lang="en-US" sz="2400" dirty="0" smtClean="0">
                <a:latin typeface="+mn-lt"/>
              </a:rPr>
              <a:t>studies have </a:t>
            </a:r>
            <a:r>
              <a:rPr lang="en-US" sz="2400" dirty="0">
                <a:latin typeface="+mn-lt"/>
              </a:rPr>
              <a:t>found that repairing bugs is often much more costly).</a:t>
            </a:r>
          </a:p>
        </p:txBody>
      </p:sp>
    </p:spTree>
    <p:extLst>
      <p:ext uri="{BB962C8B-B14F-4D97-AF65-F5344CB8AC3E}">
        <p14:creationId xmlns:p14="http://schemas.microsoft.com/office/powerpoint/2010/main" val="40598161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397240" cy="1066799"/>
          </a:xfrm>
        </p:spPr>
        <p:txBody>
          <a:bodyPr anchor="b"/>
          <a:lstStyle/>
          <a:p>
            <a:r>
              <a:rPr lang="en-US" dirty="0"/>
              <a:t>Figure 10.1 </a:t>
            </a:r>
            <a:r>
              <a:rPr lang="en-US" dirty="0">
                <a:latin typeface="Consolas" panose="020B0609020204030204" pitchFamily="49" charset="0"/>
              </a:rPr>
              <a:t>Time1</a:t>
            </a:r>
            <a:r>
              <a:rPr lang="en-US" dirty="0"/>
              <a:t> Class Declaration Maintains the Time in 24-Hour Format </a:t>
            </a:r>
            <a:r>
              <a:rPr lang="en-US" sz="2000" b="0" dirty="0" smtClean="0"/>
              <a:t>(2 </a:t>
            </a:r>
            <a:r>
              <a:rPr lang="en-US" sz="2000" b="0" dirty="0"/>
              <a:t>of 3)</a:t>
            </a:r>
            <a:endParaRPr lang="en-US" dirty="0"/>
          </a:p>
        </p:txBody>
      </p:sp>
      <p:pic>
        <p:nvPicPr>
          <p:cNvPr id="4" name="Picture 3" descr="Line 11, indented once: forward slash, forward slash, set a new time value using universal time; throw an. Line 12, indented once: forward slash, forward slash, exception if the hour, minute or second is invalid. Line 13, indented once: public void set time, left parenthesis, i n t, hour, comma, i n t, minute, comma, i n t, second, right parenthesis. Line 14, indented once: left brace. Line 15, indented twice: forward slash, forward slash, validate hour, minute and second. Line 16, indented twice: if, left parenthesis, left parenthesis, hour, left angle bracket, 0, double pipe, hour right angle bracket, 23, right parenthesis, double pipe, left parenthesis, minute, left angle bracket, 0, double pipe, minute, right angle bracket, 59, right parenthesis, double pipe. Line 17, indented three times: left parenthesis, second, left angle bracket, 0, double pipe, second, right angle bracket 59, right parenthesis, right parenthesis. Line 18, indented twice: left brace. Line 19, indented three times: throw new argument out of range exception, left parenthesis, right parenthesis, semicolon. Line 20, indented twice: right brace. Line 21: blank. Line 22, indented twice: hour = hour, semicolon. Line 23, indented twice: minute = minute, semicolon. Line 24, indented twice: second = second, semicolon. Line 25, indented once: right brace. Line 26: blank."/>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8349" y="1753827"/>
            <a:ext cx="7954942" cy="3510999"/>
          </a:xfrm>
          <a:prstGeom prst="rect">
            <a:avLst/>
          </a:prstGeom>
        </p:spPr>
      </p:pic>
    </p:spTree>
    <p:extLst>
      <p:ext uri="{BB962C8B-B14F-4D97-AF65-F5344CB8AC3E}">
        <p14:creationId xmlns:p14="http://schemas.microsoft.com/office/powerpoint/2010/main" val="64902084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Software Engineering Observation 10.14</a:t>
            </a:r>
          </a:p>
        </p:txBody>
      </p:sp>
      <p:sp>
        <p:nvSpPr>
          <p:cNvPr id="3" name="Text Placeholder 2"/>
          <p:cNvSpPr>
            <a:spLocks noGrp="1"/>
          </p:cNvSpPr>
          <p:nvPr>
            <p:ph type="body" idx="1"/>
          </p:nvPr>
        </p:nvSpPr>
        <p:spPr/>
        <p:txBody>
          <a:bodyPr/>
          <a:lstStyle/>
          <a:p>
            <a:pPr marL="0" indent="0">
              <a:buNone/>
            </a:pPr>
            <a:r>
              <a:rPr lang="en-US" sz="2400" dirty="0">
                <a:latin typeface="+mn-lt"/>
              </a:rPr>
              <a:t>If a </a:t>
            </a:r>
            <a:r>
              <a:rPr lang="en-US" sz="2400" b="1" dirty="0">
                <a:latin typeface="Consolas" panose="020B0609020204030204" pitchFamily="49" charset="0"/>
              </a:rPr>
              <a:t>readonly</a:t>
            </a:r>
            <a:r>
              <a:rPr lang="en-US" sz="2400" dirty="0">
                <a:latin typeface="+mn-lt"/>
              </a:rPr>
              <a:t> instance variable is initialized to a constant only in its declaration, it’s </a:t>
            </a:r>
            <a:r>
              <a:rPr lang="en-US" sz="2400" dirty="0" smtClean="0">
                <a:latin typeface="+mn-lt"/>
              </a:rPr>
              <a:t>not necessary </a:t>
            </a:r>
            <a:r>
              <a:rPr lang="en-US" sz="2400" dirty="0">
                <a:latin typeface="+mn-lt"/>
              </a:rPr>
              <a:t>to have a separate copy of the instance variable for every object of the class. The </a:t>
            </a:r>
            <a:r>
              <a:rPr lang="en-US" sz="2400" dirty="0" smtClean="0">
                <a:latin typeface="+mn-lt"/>
              </a:rPr>
              <a:t>variable should </a:t>
            </a:r>
            <a:r>
              <a:rPr lang="en-US" sz="2400" dirty="0">
                <a:latin typeface="+mn-lt"/>
              </a:rPr>
              <a:t>be declared </a:t>
            </a:r>
            <a:r>
              <a:rPr lang="en-US" sz="2400" b="1" dirty="0">
                <a:latin typeface="Consolas" panose="020B0609020204030204" pitchFamily="49" charset="0"/>
              </a:rPr>
              <a:t>const</a:t>
            </a:r>
            <a:r>
              <a:rPr lang="en-US" sz="2400" dirty="0">
                <a:latin typeface="+mn-lt"/>
              </a:rPr>
              <a:t> instead. Constants declared with </a:t>
            </a:r>
            <a:r>
              <a:rPr lang="en-US" sz="2400" b="1" dirty="0">
                <a:latin typeface="Consolas" panose="020B0609020204030204" pitchFamily="49" charset="0"/>
              </a:rPr>
              <a:t>const</a:t>
            </a:r>
            <a:r>
              <a:rPr lang="en-US" sz="2400" dirty="0">
                <a:latin typeface="+mn-lt"/>
              </a:rPr>
              <a:t> are implicitly </a:t>
            </a:r>
            <a:r>
              <a:rPr lang="en-US" sz="2400" b="1" dirty="0" smtClean="0">
                <a:latin typeface="Consolas" panose="020B0609020204030204" pitchFamily="49" charset="0"/>
              </a:rPr>
              <a:t>static</a:t>
            </a:r>
            <a:r>
              <a:rPr lang="en-US" sz="2400" dirty="0" smtClean="0">
                <a:latin typeface="+mn-lt"/>
              </a:rPr>
              <a:t>, so </a:t>
            </a:r>
            <a:r>
              <a:rPr lang="en-US" sz="2400" dirty="0">
                <a:latin typeface="+mn-lt"/>
              </a:rPr>
              <a:t>there will only be one copy for the entire class.</a:t>
            </a:r>
          </a:p>
        </p:txBody>
      </p:sp>
    </p:spTree>
    <p:extLst>
      <p:ext uri="{BB962C8B-B14F-4D97-AF65-F5344CB8AC3E}">
        <p14:creationId xmlns:p14="http://schemas.microsoft.com/office/powerpoint/2010/main" val="250597136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10.10 Readonly </a:t>
            </a:r>
            <a:r>
              <a:rPr lang="en-US" dirty="0"/>
              <a:t>Instance Variables </a:t>
            </a:r>
            <a:r>
              <a:rPr lang="en-US" sz="2000" b="0" dirty="0" smtClean="0"/>
              <a:t>(4 </a:t>
            </a:r>
            <a:r>
              <a:rPr lang="en-US" sz="2000" b="0" dirty="0"/>
              <a:t>of 4)</a:t>
            </a:r>
            <a:endParaRPr lang="en-US" dirty="0"/>
          </a:p>
        </p:txBody>
      </p:sp>
      <p:graphicFrame>
        <p:nvGraphicFramePr>
          <p:cNvPr id="5" name="Object 4" descr="C sharp"/>
          <p:cNvGraphicFramePr>
            <a:graphicFrameLocks noChangeAspect="1"/>
          </p:cNvGraphicFramePr>
          <p:nvPr>
            <p:extLst>
              <p:ext uri="{D42A27DB-BD31-4B8C-83A1-F6EECF244321}">
                <p14:modId xmlns:p14="http://schemas.microsoft.com/office/powerpoint/2010/main" val="566725973"/>
              </p:ext>
            </p:extLst>
          </p:nvPr>
        </p:nvGraphicFramePr>
        <p:xfrm>
          <a:off x="500380" y="1692915"/>
          <a:ext cx="520700" cy="354012"/>
        </p:xfrm>
        <a:graphic>
          <a:graphicData uri="http://schemas.openxmlformats.org/presentationml/2006/ole">
            <mc:AlternateContent xmlns:mc="http://schemas.openxmlformats.org/markup-compatibility/2006">
              <mc:Choice xmlns:v="urn:schemas-microsoft-com:vml" Requires="v">
                <p:oleObj spid="_x0000_s7346" name="Equation" r:id="rId3" imgW="241200" imgH="164880" progId="Equation.DSMT4">
                  <p:embed/>
                </p:oleObj>
              </mc:Choice>
              <mc:Fallback>
                <p:oleObj name="Equation" r:id="rId3" imgW="241200" imgH="164880" progId="Equation.DSMT4">
                  <p:embed/>
                  <p:pic>
                    <p:nvPicPr>
                      <p:cNvPr id="6" name="Object 5"/>
                      <p:cNvPicPr/>
                      <p:nvPr/>
                    </p:nvPicPr>
                    <p:blipFill>
                      <a:blip r:embed="rId4"/>
                      <a:stretch>
                        <a:fillRect/>
                      </a:stretch>
                    </p:blipFill>
                    <p:spPr>
                      <a:xfrm>
                        <a:off x="500380" y="1692915"/>
                        <a:ext cx="520700" cy="354012"/>
                      </a:xfrm>
                      <a:prstGeom prst="rect">
                        <a:avLst/>
                      </a:prstGeom>
                    </p:spPr>
                  </p:pic>
                </p:oleObj>
              </mc:Fallback>
            </mc:AlternateContent>
          </a:graphicData>
        </a:graphic>
      </p:graphicFrame>
      <p:sp>
        <p:nvSpPr>
          <p:cNvPr id="3" name="Text Placeholder 2"/>
          <p:cNvSpPr>
            <a:spLocks noGrp="1"/>
          </p:cNvSpPr>
          <p:nvPr>
            <p:ph type="body" idx="1"/>
          </p:nvPr>
        </p:nvSpPr>
        <p:spPr/>
        <p:txBody>
          <a:bodyPr/>
          <a:lstStyle/>
          <a:p>
            <a:pPr marL="0" indent="450850">
              <a:buNone/>
            </a:pPr>
            <a:r>
              <a:rPr lang="en-US" sz="2400" b="1" dirty="0" smtClean="0">
                <a:latin typeface="+mn-lt"/>
              </a:rPr>
              <a:t>6 </a:t>
            </a:r>
            <a:r>
              <a:rPr lang="en-US" sz="2400" b="1" dirty="0">
                <a:latin typeface="+mn-lt"/>
              </a:rPr>
              <a:t>Getter-Only Auto-Implemented Properties and readonly</a:t>
            </a:r>
          </a:p>
          <a:p>
            <a:r>
              <a:rPr lang="en-US" sz="2400" dirty="0">
                <a:latin typeface="+mn-lt"/>
              </a:rPr>
              <a:t>When an auto-implemented property has only a </a:t>
            </a:r>
            <a:r>
              <a:rPr lang="en-US" sz="2400" dirty="0">
                <a:latin typeface="Consolas" panose="020B0609020204030204" pitchFamily="49" charset="0"/>
              </a:rPr>
              <a:t>get</a:t>
            </a:r>
            <a:r>
              <a:rPr lang="en-US" sz="2400" dirty="0">
                <a:latin typeface="+mn-lt"/>
              </a:rPr>
              <a:t> accessor, the property can be used only to read the value, so the compiler implicitly declares the corresponding </a:t>
            </a:r>
            <a:r>
              <a:rPr lang="en-US" sz="2400" dirty="0">
                <a:latin typeface="Consolas" panose="020B0609020204030204" pitchFamily="49" charset="0"/>
              </a:rPr>
              <a:t>private</a:t>
            </a:r>
            <a:r>
              <a:rPr lang="en-US" sz="2400" dirty="0">
                <a:latin typeface="+mn-lt"/>
              </a:rPr>
              <a:t> instance variable as </a:t>
            </a:r>
            <a:r>
              <a:rPr lang="en-US" sz="2400" dirty="0">
                <a:latin typeface="Consolas" panose="020B0609020204030204" pitchFamily="49" charset="0"/>
              </a:rPr>
              <a:t>readonly</a:t>
            </a:r>
            <a:r>
              <a:rPr lang="en-US" sz="2400" dirty="0" smtClean="0">
                <a:latin typeface="+mn-lt"/>
              </a:rPr>
              <a:t>.</a:t>
            </a:r>
            <a:endParaRPr lang="en-US" sz="2400" dirty="0">
              <a:latin typeface="+mn-lt"/>
            </a:endParaRPr>
          </a:p>
          <a:p>
            <a:r>
              <a:rPr lang="en-US" sz="2400" dirty="0">
                <a:latin typeface="+mn-lt"/>
              </a:rPr>
              <a:t>Getter-only auto-implemented properties can be initialized in their declarations or in constructors.</a:t>
            </a:r>
          </a:p>
        </p:txBody>
      </p:sp>
    </p:spTree>
    <p:extLst>
      <p:ext uri="{BB962C8B-B14F-4D97-AF65-F5344CB8AC3E}">
        <p14:creationId xmlns:p14="http://schemas.microsoft.com/office/powerpoint/2010/main" val="231748573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10.11.1 Using the Class View </a:t>
            </a:r>
            <a:r>
              <a:rPr lang="en-US" dirty="0" smtClean="0"/>
              <a:t>Window </a:t>
            </a:r>
            <a:r>
              <a:rPr lang="en-US" sz="2000" b="0" dirty="0" smtClean="0"/>
              <a:t>(1 of 2)</a:t>
            </a:r>
            <a:endParaRPr lang="en-US" sz="2000" b="0" dirty="0"/>
          </a:p>
        </p:txBody>
      </p:sp>
      <p:sp>
        <p:nvSpPr>
          <p:cNvPr id="3" name="Text Placeholder 2"/>
          <p:cNvSpPr>
            <a:spLocks noGrp="1"/>
          </p:cNvSpPr>
          <p:nvPr>
            <p:ph type="body" idx="1"/>
          </p:nvPr>
        </p:nvSpPr>
        <p:spPr>
          <a:xfrm>
            <a:off x="457200" y="1600201"/>
            <a:ext cx="8229600" cy="3200400"/>
          </a:xfrm>
        </p:spPr>
        <p:txBody>
          <a:bodyPr/>
          <a:lstStyle/>
          <a:p>
            <a:pPr>
              <a:buFont typeface="Times New Roman" panose="02020603050405020304" pitchFamily="18" charset="0"/>
              <a:buChar char="•"/>
            </a:pPr>
            <a:r>
              <a:rPr lang="en-US" altLang="en-US" sz="2400" dirty="0">
                <a:solidFill>
                  <a:srgbClr val="000000"/>
                </a:solidFill>
                <a:latin typeface="+mn-lt"/>
              </a:rPr>
              <a:t>The </a:t>
            </a:r>
            <a:r>
              <a:rPr lang="en-US" altLang="en-US" sz="2400" b="1" dirty="0">
                <a:solidFill>
                  <a:srgbClr val="000000"/>
                </a:solidFill>
                <a:latin typeface="+mn-lt"/>
              </a:rPr>
              <a:t>Class View</a:t>
            </a:r>
            <a:r>
              <a:rPr lang="en-US" altLang="en-US" sz="2400" dirty="0">
                <a:solidFill>
                  <a:srgbClr val="000000"/>
                </a:solidFill>
                <a:latin typeface="+mn-lt"/>
              </a:rPr>
              <a:t> displays the fields, methods and properties for all classes in a project</a:t>
            </a:r>
            <a:r>
              <a:rPr lang="en-US" altLang="en-US" sz="2400" dirty="0" smtClean="0">
                <a:solidFill>
                  <a:srgbClr val="000000"/>
                </a:solidFill>
                <a:latin typeface="+mn-lt"/>
              </a:rPr>
              <a:t>.</a:t>
            </a:r>
            <a:endParaRPr lang="en-US" altLang="en-US" sz="2400" dirty="0">
              <a:solidFill>
                <a:srgbClr val="000000"/>
              </a:solidFill>
              <a:latin typeface="+mn-lt"/>
            </a:endParaRPr>
          </a:p>
          <a:p>
            <a:pPr>
              <a:buFont typeface="Times New Roman" panose="02020603050405020304" pitchFamily="18" charset="0"/>
              <a:buChar char="•"/>
            </a:pPr>
            <a:r>
              <a:rPr lang="en-US" altLang="en-US" sz="2400" dirty="0">
                <a:latin typeface="+mn-lt"/>
              </a:rPr>
              <a:t>Select </a:t>
            </a:r>
            <a:r>
              <a:rPr lang="en-US" altLang="en-US" sz="2400" b="1" dirty="0">
                <a:latin typeface="+mn-lt"/>
              </a:rPr>
              <a:t>View </a:t>
            </a:r>
            <a:r>
              <a:rPr lang="en-US" altLang="en-US" sz="2400" b="1" dirty="0" smtClean="0">
                <a:latin typeface="+mn-lt"/>
              </a:rPr>
              <a:t>&gt; </a:t>
            </a:r>
            <a:r>
              <a:rPr lang="en-US" altLang="en-US" sz="2400" b="1" dirty="0">
                <a:latin typeface="+mn-lt"/>
              </a:rPr>
              <a:t>Class View</a:t>
            </a:r>
            <a:r>
              <a:rPr lang="en-US" altLang="en-US" sz="2400" dirty="0">
                <a:latin typeface="+mn-lt"/>
              </a:rPr>
              <a:t> to display the </a:t>
            </a:r>
            <a:r>
              <a:rPr lang="en-US" altLang="en-US" sz="2400" b="1" dirty="0">
                <a:latin typeface="+mn-lt"/>
              </a:rPr>
              <a:t>Class View</a:t>
            </a:r>
            <a:r>
              <a:rPr lang="en-US" altLang="en-US" sz="2400" dirty="0">
                <a:latin typeface="+mn-lt"/>
              </a:rPr>
              <a:t> as a tab in the same position within the </a:t>
            </a:r>
            <a:r>
              <a:rPr lang="en-US" altLang="en-US" sz="2400" dirty="0" smtClean="0">
                <a:latin typeface="+mn-lt"/>
              </a:rPr>
              <a:t>I</a:t>
            </a:r>
            <a:r>
              <a:rPr lang="en-US" altLang="en-US" sz="100" dirty="0" smtClean="0">
                <a:latin typeface="+mn-lt"/>
              </a:rPr>
              <a:t> </a:t>
            </a:r>
            <a:r>
              <a:rPr lang="en-US" altLang="en-US" sz="2400" dirty="0" smtClean="0">
                <a:latin typeface="+mn-lt"/>
              </a:rPr>
              <a:t>D</a:t>
            </a:r>
            <a:r>
              <a:rPr lang="en-US" altLang="en-US" sz="100" dirty="0" smtClean="0">
                <a:latin typeface="+mn-lt"/>
              </a:rPr>
              <a:t> </a:t>
            </a:r>
            <a:r>
              <a:rPr lang="en-US" altLang="en-US" sz="2400" dirty="0" smtClean="0">
                <a:latin typeface="+mn-lt"/>
              </a:rPr>
              <a:t>E</a:t>
            </a:r>
            <a:endParaRPr lang="en-US" altLang="en-US" sz="2400" dirty="0">
              <a:latin typeface="+mn-lt"/>
            </a:endParaRPr>
          </a:p>
          <a:p>
            <a:pPr>
              <a:buFont typeface="Times New Roman" panose="02020603050405020304" pitchFamily="18" charset="0"/>
              <a:buChar char="•"/>
            </a:pPr>
            <a:r>
              <a:rPr lang="en-US" altLang="en-US" sz="2400" dirty="0">
                <a:solidFill>
                  <a:srgbClr val="000000"/>
                </a:solidFill>
                <a:latin typeface="+mn-lt"/>
              </a:rPr>
              <a:t>Figure 10.12 shows the </a:t>
            </a:r>
            <a:r>
              <a:rPr lang="en-US" altLang="en-US" sz="2400" b="1" dirty="0">
                <a:solidFill>
                  <a:srgbClr val="000000"/>
                </a:solidFill>
                <a:latin typeface="+mn-lt"/>
              </a:rPr>
              <a:t>Class View</a:t>
            </a:r>
            <a:r>
              <a:rPr lang="en-US" altLang="en-US" sz="2400" dirty="0">
                <a:solidFill>
                  <a:srgbClr val="000000"/>
                </a:solidFill>
                <a:latin typeface="+mn-lt"/>
              </a:rPr>
              <a:t> for the </a:t>
            </a:r>
            <a:r>
              <a:rPr lang="en-US" altLang="en-US" sz="2400" dirty="0">
                <a:solidFill>
                  <a:srgbClr val="000000"/>
                </a:solidFill>
                <a:latin typeface="Consolas" panose="020B0609020204030204" pitchFamily="49" charset="0"/>
              </a:rPr>
              <a:t>Time1</a:t>
            </a:r>
            <a:r>
              <a:rPr lang="en-US" altLang="en-US" sz="2400" dirty="0">
                <a:solidFill>
                  <a:srgbClr val="000000"/>
                </a:solidFill>
                <a:latin typeface="+mn-lt"/>
              </a:rPr>
              <a:t> project of </a:t>
            </a:r>
            <a:r>
              <a:rPr lang="en-US" altLang="en-US" sz="2400" dirty="0" smtClean="0">
                <a:solidFill>
                  <a:srgbClr val="000000"/>
                </a:solidFill>
                <a:latin typeface="+mn-lt"/>
              </a:rPr>
              <a:t>Figure</a:t>
            </a:r>
            <a:r>
              <a:rPr lang="en-US" altLang="en-US" sz="2400" dirty="0">
                <a:solidFill>
                  <a:srgbClr val="000000"/>
                </a:solidFill>
                <a:latin typeface="+mn-lt"/>
              </a:rPr>
              <a:t> 10.1 (class </a:t>
            </a:r>
            <a:r>
              <a:rPr lang="en-US" altLang="en-US" sz="2400" dirty="0">
                <a:solidFill>
                  <a:srgbClr val="000000"/>
                </a:solidFill>
                <a:latin typeface="Consolas" panose="020B0609020204030204" pitchFamily="49" charset="0"/>
              </a:rPr>
              <a:t>Time1</a:t>
            </a:r>
            <a:r>
              <a:rPr lang="en-US" altLang="en-US" sz="2400" dirty="0">
                <a:solidFill>
                  <a:srgbClr val="000000"/>
                </a:solidFill>
                <a:latin typeface="+mn-lt"/>
              </a:rPr>
              <a:t>) and </a:t>
            </a:r>
            <a:r>
              <a:rPr lang="en-US" altLang="en-US" sz="2400" dirty="0" smtClean="0">
                <a:solidFill>
                  <a:srgbClr val="000000"/>
                </a:solidFill>
                <a:latin typeface="+mn-lt"/>
              </a:rPr>
              <a:t>Figure</a:t>
            </a:r>
            <a:r>
              <a:rPr lang="en-US" altLang="en-US" sz="2400" dirty="0">
                <a:solidFill>
                  <a:srgbClr val="000000"/>
                </a:solidFill>
                <a:latin typeface="+mn-lt"/>
              </a:rPr>
              <a:t> 10.2 (class </a:t>
            </a:r>
            <a:r>
              <a:rPr lang="en-US" altLang="en-US" sz="2400" dirty="0">
                <a:solidFill>
                  <a:srgbClr val="000000"/>
                </a:solidFill>
                <a:latin typeface="Consolas" panose="020B0609020204030204" pitchFamily="49" charset="0"/>
              </a:rPr>
              <a:t>TimeTest1</a:t>
            </a:r>
            <a:r>
              <a:rPr lang="en-US" altLang="en-US" sz="2400" dirty="0">
                <a:solidFill>
                  <a:srgbClr val="000000"/>
                </a:solidFill>
                <a:latin typeface="+mn-lt"/>
              </a:rPr>
              <a:t>).</a:t>
            </a:r>
            <a:endParaRPr lang="en-US" sz="2400" dirty="0">
              <a:latin typeface="+mn-lt"/>
            </a:endParaRPr>
          </a:p>
        </p:txBody>
      </p:sp>
    </p:spTree>
    <p:extLst>
      <p:ext uri="{BB962C8B-B14F-4D97-AF65-F5344CB8AC3E}">
        <p14:creationId xmlns:p14="http://schemas.microsoft.com/office/powerpoint/2010/main" val="252875941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sz="3000" dirty="0" smtClean="0"/>
              <a:t>Figure 10.12 Class </a:t>
            </a:r>
            <a:r>
              <a:rPr lang="en-US" sz="3000" dirty="0"/>
              <a:t>View of </a:t>
            </a:r>
            <a:r>
              <a:rPr lang="en-US" sz="3000" dirty="0" smtClean="0"/>
              <a:t>Class </a:t>
            </a:r>
            <a:r>
              <a:rPr lang="en-US" sz="3000" dirty="0">
                <a:latin typeface="Consolas" panose="020B0609020204030204" pitchFamily="49" charset="0"/>
              </a:rPr>
              <a:t>Time1</a:t>
            </a:r>
            <a:r>
              <a:rPr lang="en-US" sz="3000" dirty="0"/>
              <a:t> (</a:t>
            </a:r>
            <a:r>
              <a:rPr lang="en-US" sz="3000" dirty="0" smtClean="0"/>
              <a:t>Figure </a:t>
            </a:r>
            <a:r>
              <a:rPr lang="en-US" sz="3000" dirty="0"/>
              <a:t>10.1) </a:t>
            </a:r>
            <a:r>
              <a:rPr lang="en-US" sz="3000" dirty="0" smtClean="0"/>
              <a:t>and Class </a:t>
            </a:r>
            <a:r>
              <a:rPr lang="en-US" sz="3000" dirty="0">
                <a:latin typeface="Consolas" panose="020B0609020204030204" pitchFamily="49" charset="0"/>
              </a:rPr>
              <a:t>Time1Test</a:t>
            </a:r>
            <a:r>
              <a:rPr lang="en-US" sz="3000" dirty="0"/>
              <a:t> (</a:t>
            </a:r>
            <a:r>
              <a:rPr lang="en-US" sz="3000" dirty="0" smtClean="0"/>
              <a:t>Figure </a:t>
            </a:r>
            <a:r>
              <a:rPr lang="en-US" sz="3000" dirty="0"/>
              <a:t>10.2)</a:t>
            </a:r>
          </a:p>
        </p:txBody>
      </p:sp>
      <p:pic>
        <p:nvPicPr>
          <p:cNvPr id="5" name="Picture 4" descr="The class view dialog box. The dialog box contains an expand node, time 1. When this node is expanded, it displays a folder named project references. Below this, another expand node, time 1 is shown. When this node is expanded, it displays a folder named base types. Below this, the expand node, time 1 test is expanded to display a folder named, base types. Below this, the following objects are shown: set time, left parenthesis, I n t, I n t, I n t, right parenthesis; to string, left parenthesis, right parenthesis; to universal string, left parenthesis, right parenthesis; hour; minute; second. Below this, three tabs labeled, solution explorer, team explorer, and class view are shown."/>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6440" y="1641740"/>
            <a:ext cx="7818415" cy="3763636"/>
          </a:xfrm>
          <a:prstGeom prst="rect">
            <a:avLst/>
          </a:prstGeom>
        </p:spPr>
      </p:pic>
    </p:spTree>
    <p:extLst>
      <p:ext uri="{BB962C8B-B14F-4D97-AF65-F5344CB8AC3E}">
        <p14:creationId xmlns:p14="http://schemas.microsoft.com/office/powerpoint/2010/main" val="257957874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10.11.1 Using the Class View Window </a:t>
            </a:r>
            <a:r>
              <a:rPr lang="en-US" sz="2000" b="0" dirty="0" smtClean="0"/>
              <a:t>(2 </a:t>
            </a:r>
            <a:r>
              <a:rPr lang="en-US" sz="2000" b="0" dirty="0"/>
              <a:t>of </a:t>
            </a:r>
            <a:r>
              <a:rPr lang="en-US" sz="2000" b="0" dirty="0" smtClean="0"/>
              <a:t>2)</a:t>
            </a:r>
            <a:endParaRPr lang="en-US" dirty="0"/>
          </a:p>
        </p:txBody>
      </p:sp>
      <p:sp>
        <p:nvSpPr>
          <p:cNvPr id="5" name="Text Placeholder 4"/>
          <p:cNvSpPr>
            <a:spLocks noGrp="1"/>
          </p:cNvSpPr>
          <p:nvPr>
            <p:ph type="body" idx="1"/>
          </p:nvPr>
        </p:nvSpPr>
        <p:spPr/>
        <p:txBody>
          <a:bodyPr/>
          <a:lstStyle/>
          <a:p>
            <a:pPr>
              <a:buFont typeface="Times New Roman" panose="02020603050405020304" pitchFamily="18" charset="0"/>
              <a:buChar char="•"/>
            </a:pPr>
            <a:r>
              <a:rPr lang="en-US" altLang="en-US" sz="2400" dirty="0">
                <a:solidFill>
                  <a:srgbClr val="000000"/>
                </a:solidFill>
                <a:latin typeface="+mn-lt"/>
              </a:rPr>
              <a:t>The view follows a hierarchical structure, with the project name as the root</a:t>
            </a:r>
            <a:r>
              <a:rPr lang="en-US" altLang="en-US" sz="2400" dirty="0" smtClean="0">
                <a:solidFill>
                  <a:srgbClr val="000000"/>
                </a:solidFill>
                <a:latin typeface="+mn-lt"/>
              </a:rPr>
              <a:t>.</a:t>
            </a:r>
            <a:endParaRPr lang="en-US" altLang="en-US" sz="2400" dirty="0">
              <a:solidFill>
                <a:srgbClr val="000000"/>
              </a:solidFill>
              <a:latin typeface="+mn-lt"/>
              <a:ea typeface="Times New Roman" panose="02020603050405020304" pitchFamily="18" charset="0"/>
              <a:cs typeface="Calibri" panose="020F0502020204030204" pitchFamily="34" charset="0"/>
            </a:endParaRPr>
          </a:p>
          <a:p>
            <a:pPr>
              <a:buFont typeface="Times New Roman" panose="02020603050405020304" pitchFamily="18" charset="0"/>
              <a:buChar char="•"/>
            </a:pPr>
            <a:r>
              <a:rPr lang="en-US" altLang="en-US" sz="2400" dirty="0">
                <a:solidFill>
                  <a:srgbClr val="000000"/>
                </a:solidFill>
                <a:latin typeface="+mn-lt"/>
              </a:rPr>
              <a:t>When a class is selected, its members appear in the lower half of the window.</a:t>
            </a:r>
          </a:p>
          <a:p>
            <a:r>
              <a:rPr lang="en-US" sz="2400" dirty="0">
                <a:latin typeface="Consolas" panose="020B0609020204030204" pitchFamily="49" charset="0"/>
              </a:rPr>
              <a:t>public</a:t>
            </a:r>
            <a:r>
              <a:rPr lang="en-US" sz="2400" dirty="0">
                <a:latin typeface="+mn-lt"/>
              </a:rPr>
              <a:t> methods are indicated by purple boxes</a:t>
            </a:r>
          </a:p>
          <a:p>
            <a:r>
              <a:rPr lang="en-US" sz="2400" dirty="0">
                <a:latin typeface="Consolas" panose="020B0609020204030204" pitchFamily="49" charset="0"/>
              </a:rPr>
              <a:t>public</a:t>
            </a:r>
            <a:r>
              <a:rPr lang="en-US" sz="2400" dirty="0">
                <a:latin typeface="+mn-lt"/>
              </a:rPr>
              <a:t> properties are indicated by wrench icons</a:t>
            </a:r>
          </a:p>
          <a:p>
            <a:r>
              <a:rPr lang="en-US" sz="2400" dirty="0">
                <a:latin typeface="+mn-lt"/>
              </a:rPr>
              <a:t>If a class has any </a:t>
            </a:r>
            <a:r>
              <a:rPr lang="en-US" sz="2400" dirty="0">
                <a:latin typeface="Consolas" panose="020B0609020204030204" pitchFamily="49" charset="0"/>
              </a:rPr>
              <a:t>private</a:t>
            </a:r>
            <a:r>
              <a:rPr lang="en-US" sz="2400" dirty="0">
                <a:latin typeface="+mn-lt"/>
              </a:rPr>
              <a:t> members, those members’ icons contain small padlocks</a:t>
            </a:r>
            <a:r>
              <a:rPr lang="en-US" sz="2400" dirty="0" smtClean="0">
                <a:latin typeface="+mn-lt"/>
              </a:rPr>
              <a:t>.</a:t>
            </a:r>
            <a:endParaRPr lang="en-US" sz="2400" dirty="0">
              <a:latin typeface="+mn-lt"/>
            </a:endParaRPr>
          </a:p>
        </p:txBody>
      </p:sp>
    </p:spTree>
    <p:extLst>
      <p:ext uri="{BB962C8B-B14F-4D97-AF65-F5344CB8AC3E}">
        <p14:creationId xmlns:p14="http://schemas.microsoft.com/office/powerpoint/2010/main" val="78331318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10.11.2 Using the Object </a:t>
            </a:r>
            <a:r>
              <a:rPr lang="en-US" dirty="0" smtClean="0"/>
              <a:t>Browser </a:t>
            </a:r>
            <a:r>
              <a:rPr lang="en-US" sz="2000" b="0" dirty="0" smtClean="0"/>
              <a:t>(1 of 2)</a:t>
            </a:r>
            <a:endParaRPr lang="en-US" sz="2000" b="0" dirty="0"/>
          </a:p>
        </p:txBody>
      </p:sp>
      <p:sp>
        <p:nvSpPr>
          <p:cNvPr id="3" name="Text Placeholder 2"/>
          <p:cNvSpPr>
            <a:spLocks noGrp="1"/>
          </p:cNvSpPr>
          <p:nvPr>
            <p:ph type="body" idx="1"/>
          </p:nvPr>
        </p:nvSpPr>
        <p:spPr>
          <a:xfrm>
            <a:off x="457200" y="1600201"/>
            <a:ext cx="8229600" cy="3093720"/>
          </a:xfrm>
        </p:spPr>
        <p:txBody>
          <a:bodyPr/>
          <a:lstStyle/>
          <a:p>
            <a:pPr>
              <a:buFont typeface="Times New Roman" panose="02020603050405020304" pitchFamily="18" charset="0"/>
              <a:buChar char="•"/>
            </a:pPr>
            <a:r>
              <a:rPr lang="en-US" altLang="en-US" sz="2400" dirty="0">
                <a:solidFill>
                  <a:srgbClr val="000000"/>
                </a:solidFill>
                <a:latin typeface="+mn-lt"/>
                <a:ea typeface="Times New Roman" panose="02020603050405020304" pitchFamily="18" charset="0"/>
                <a:cs typeface="Calibri" panose="020F0502020204030204" pitchFamily="34" charset="0"/>
              </a:rPr>
              <a:t>You can use the </a:t>
            </a:r>
            <a:r>
              <a:rPr lang="en-US" altLang="en-US" sz="2400" b="1" dirty="0">
                <a:solidFill>
                  <a:srgbClr val="000000"/>
                </a:solidFill>
                <a:latin typeface="+mn-lt"/>
                <a:ea typeface="Times New Roman" panose="02020603050405020304" pitchFamily="18" charset="0"/>
                <a:cs typeface="Calibri" panose="020F0502020204030204" pitchFamily="34" charset="0"/>
              </a:rPr>
              <a:t>Object Browser</a:t>
            </a:r>
            <a:r>
              <a:rPr lang="en-US" altLang="en-US" sz="2400" dirty="0">
                <a:solidFill>
                  <a:srgbClr val="000000"/>
                </a:solidFill>
                <a:latin typeface="+mn-lt"/>
                <a:ea typeface="Times New Roman" panose="02020603050405020304" pitchFamily="18" charset="0"/>
                <a:cs typeface="Calibri" panose="020F0502020204030204" pitchFamily="34" charset="0"/>
              </a:rPr>
              <a:t> to learn about the functionality provided by a specific class.</a:t>
            </a:r>
          </a:p>
          <a:p>
            <a:pPr>
              <a:buFont typeface="Times New Roman" panose="02020603050405020304" pitchFamily="18" charset="0"/>
              <a:buChar char="•"/>
            </a:pPr>
            <a:r>
              <a:rPr lang="en-US" altLang="en-US" sz="2400" dirty="0">
                <a:solidFill>
                  <a:srgbClr val="000000"/>
                </a:solidFill>
                <a:latin typeface="+mn-lt"/>
                <a:ea typeface="Times New Roman" panose="02020603050405020304" pitchFamily="18" charset="0"/>
                <a:cs typeface="Calibri" panose="020F0502020204030204" pitchFamily="34" charset="0"/>
              </a:rPr>
              <a:t>To open the </a:t>
            </a:r>
            <a:r>
              <a:rPr lang="en-US" altLang="en-US" sz="2400" b="1" dirty="0">
                <a:solidFill>
                  <a:srgbClr val="000000"/>
                </a:solidFill>
                <a:latin typeface="+mn-lt"/>
                <a:ea typeface="Times New Roman" panose="02020603050405020304" pitchFamily="18" charset="0"/>
                <a:cs typeface="Calibri" panose="020F0502020204030204" pitchFamily="34" charset="0"/>
              </a:rPr>
              <a:t>Object Browser</a:t>
            </a:r>
            <a:r>
              <a:rPr lang="en-US" altLang="en-US" sz="2400" dirty="0">
                <a:solidFill>
                  <a:srgbClr val="000000"/>
                </a:solidFill>
                <a:latin typeface="+mn-lt"/>
                <a:ea typeface="Times New Roman" panose="02020603050405020304" pitchFamily="18" charset="0"/>
                <a:cs typeface="Calibri" panose="020F0502020204030204" pitchFamily="34" charset="0"/>
              </a:rPr>
              <a:t>, select </a:t>
            </a:r>
            <a:r>
              <a:rPr lang="en-US" altLang="en-US" sz="2400" b="1" dirty="0">
                <a:solidFill>
                  <a:srgbClr val="000000"/>
                </a:solidFill>
                <a:latin typeface="+mn-lt"/>
                <a:ea typeface="Times New Roman" panose="02020603050405020304" pitchFamily="18" charset="0"/>
                <a:cs typeface="Calibri" panose="020F0502020204030204" pitchFamily="34" charset="0"/>
              </a:rPr>
              <a:t>View </a:t>
            </a:r>
            <a:r>
              <a:rPr lang="en-US" altLang="en-US" sz="2400" b="1" dirty="0" smtClean="0">
                <a:solidFill>
                  <a:srgbClr val="000000"/>
                </a:solidFill>
                <a:latin typeface="+mn-lt"/>
                <a:ea typeface="Times New Roman" panose="02020603050405020304" pitchFamily="18" charset="0"/>
                <a:cs typeface="Calibri" panose="020F0502020204030204" pitchFamily="34" charset="0"/>
              </a:rPr>
              <a:t>→ </a:t>
            </a:r>
            <a:r>
              <a:rPr lang="en-US" altLang="en-US" sz="2400" b="1" dirty="0">
                <a:solidFill>
                  <a:srgbClr val="000000"/>
                </a:solidFill>
                <a:latin typeface="+mn-lt"/>
                <a:ea typeface="Times New Roman" panose="02020603050405020304" pitchFamily="18" charset="0"/>
                <a:cs typeface="Calibri" panose="020F0502020204030204" pitchFamily="34" charset="0"/>
              </a:rPr>
              <a:t>Object Browser</a:t>
            </a:r>
            <a:r>
              <a:rPr lang="en-US" altLang="en-US" sz="2400" dirty="0">
                <a:solidFill>
                  <a:srgbClr val="000000"/>
                </a:solidFill>
                <a:latin typeface="+mn-lt"/>
                <a:ea typeface="Times New Roman" panose="02020603050405020304" pitchFamily="18" charset="0"/>
                <a:cs typeface="Calibri" panose="020F0502020204030204" pitchFamily="34" charset="0"/>
              </a:rPr>
              <a:t>.</a:t>
            </a:r>
          </a:p>
          <a:p>
            <a:pPr>
              <a:buFont typeface="Times New Roman" panose="02020603050405020304" pitchFamily="18" charset="0"/>
              <a:buChar char="•"/>
            </a:pPr>
            <a:r>
              <a:rPr lang="en-US" altLang="en-US" sz="2400" dirty="0">
                <a:solidFill>
                  <a:srgbClr val="000000"/>
                </a:solidFill>
                <a:latin typeface="+mn-lt"/>
                <a:ea typeface="Times New Roman" panose="02020603050405020304" pitchFamily="18" charset="0"/>
                <a:cs typeface="Calibri" panose="020F0502020204030204" pitchFamily="34" charset="0"/>
              </a:rPr>
              <a:t>Figure 10.13 depicts the </a:t>
            </a:r>
            <a:r>
              <a:rPr lang="en-US" altLang="en-US" sz="2400" b="1" dirty="0">
                <a:solidFill>
                  <a:srgbClr val="000000"/>
                </a:solidFill>
                <a:latin typeface="+mn-lt"/>
                <a:ea typeface="Times New Roman" panose="02020603050405020304" pitchFamily="18" charset="0"/>
                <a:cs typeface="Calibri" panose="020F0502020204030204" pitchFamily="34" charset="0"/>
              </a:rPr>
              <a:t>Object Browser</a:t>
            </a:r>
            <a:r>
              <a:rPr lang="en-US" altLang="en-US" sz="2400" dirty="0">
                <a:solidFill>
                  <a:srgbClr val="000000"/>
                </a:solidFill>
                <a:latin typeface="+mn-lt"/>
                <a:ea typeface="Times New Roman" panose="02020603050405020304" pitchFamily="18" charset="0"/>
                <a:cs typeface="Calibri" panose="020F0502020204030204" pitchFamily="34" charset="0"/>
              </a:rPr>
              <a:t> when the user navigates to the </a:t>
            </a:r>
            <a:r>
              <a:rPr lang="en-US" altLang="en-US" sz="2400" dirty="0">
                <a:solidFill>
                  <a:srgbClr val="000000"/>
                </a:solidFill>
                <a:latin typeface="Consolas" panose="020B0609020204030204" pitchFamily="49" charset="0"/>
                <a:ea typeface="Times New Roman" panose="02020603050405020304" pitchFamily="18" charset="0"/>
                <a:cs typeface="Lucida Console" panose="020B0609040504020204" pitchFamily="49" charset="0"/>
              </a:rPr>
              <a:t>Math</a:t>
            </a:r>
            <a:r>
              <a:rPr lang="en-US" altLang="en-US" sz="2400" dirty="0">
                <a:solidFill>
                  <a:srgbClr val="000000"/>
                </a:solidFill>
                <a:latin typeface="+mn-lt"/>
                <a:ea typeface="Times New Roman" panose="02020603050405020304" pitchFamily="18" charset="0"/>
                <a:cs typeface="Calibri" panose="020F0502020204030204" pitchFamily="34" charset="0"/>
              </a:rPr>
              <a:t> class in namespace </a:t>
            </a:r>
            <a:r>
              <a:rPr lang="en-US" altLang="en-US" sz="2400" dirty="0">
                <a:solidFill>
                  <a:srgbClr val="000000"/>
                </a:solidFill>
                <a:latin typeface="Consolas" panose="020B0609020204030204" pitchFamily="49" charset="0"/>
                <a:ea typeface="Times New Roman" panose="02020603050405020304" pitchFamily="18" charset="0"/>
                <a:cs typeface="Lucida Console" panose="020B0609040504020204" pitchFamily="49" charset="0"/>
              </a:rPr>
              <a:t>System</a:t>
            </a:r>
            <a:r>
              <a:rPr lang="en-US" altLang="en-US" sz="2400" dirty="0">
                <a:solidFill>
                  <a:srgbClr val="000000"/>
                </a:solidFill>
                <a:latin typeface="+mn-lt"/>
                <a:ea typeface="Times New Roman" panose="02020603050405020304" pitchFamily="18" charset="0"/>
                <a:cs typeface="Calibri" panose="020F0502020204030204" pitchFamily="34" charset="0"/>
              </a:rPr>
              <a:t> in the assembly </a:t>
            </a:r>
            <a:r>
              <a:rPr lang="en-US" altLang="en-US" sz="2400" dirty="0">
                <a:solidFill>
                  <a:srgbClr val="000000"/>
                </a:solidFill>
                <a:latin typeface="Consolas" panose="020B0609020204030204" pitchFamily="49" charset="0"/>
                <a:ea typeface="Times New Roman" panose="02020603050405020304" pitchFamily="18" charset="0"/>
                <a:cs typeface="Lucida Console" panose="020B0609040504020204" pitchFamily="49" charset="0"/>
              </a:rPr>
              <a:t>mscorlib.dll</a:t>
            </a:r>
            <a:r>
              <a:rPr lang="en-US" altLang="en-US" sz="2400" dirty="0">
                <a:solidFill>
                  <a:srgbClr val="000000"/>
                </a:solidFill>
                <a:latin typeface="+mn-lt"/>
                <a:ea typeface="Times New Roman" panose="02020603050405020304" pitchFamily="18" charset="0"/>
                <a:cs typeface="Calibri" panose="020F0502020204030204" pitchFamily="34" charset="0"/>
              </a:rPr>
              <a:t> (Microsoft Core Library).</a:t>
            </a:r>
            <a:endParaRPr lang="en-US" sz="2400" dirty="0">
              <a:latin typeface="+mn-lt"/>
            </a:endParaRPr>
          </a:p>
        </p:txBody>
      </p:sp>
    </p:spTree>
    <p:extLst>
      <p:ext uri="{BB962C8B-B14F-4D97-AF65-F5344CB8AC3E}">
        <p14:creationId xmlns:p14="http://schemas.microsoft.com/office/powerpoint/2010/main" val="280921235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chor="b"/>
          <a:lstStyle/>
          <a:p>
            <a:r>
              <a:rPr lang="en-US" dirty="0" smtClean="0"/>
              <a:t>Figure </a:t>
            </a:r>
            <a:r>
              <a:rPr lang="en-US" dirty="0"/>
              <a:t>10.13 Object Browser for Class </a:t>
            </a:r>
            <a:r>
              <a:rPr lang="en-US" dirty="0">
                <a:latin typeface="Consolas" panose="020B0609020204030204" pitchFamily="49" charset="0"/>
              </a:rPr>
              <a:t>Math</a:t>
            </a:r>
          </a:p>
        </p:txBody>
      </p:sp>
      <p:pic>
        <p:nvPicPr>
          <p:cNvPr id="6" name="Picture 5" descr="The object browser window. At the top of the window is a drop down menu. The option, my solutions, is selected. The main window is divided into two panes. The left pane contains a list of classes. Some of them are as follows: marshal by r e f object, math, member access exception. The class, math, is selected. The right pane displays a list of objects for the selected class. The object, floor, double, is selected. Below the list, the summary, parameters, and returns, of the selected object are shown."/>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2524" y="1581901"/>
            <a:ext cx="7438953" cy="4662023"/>
          </a:xfrm>
          <a:prstGeom prst="rect">
            <a:avLst/>
          </a:prstGeom>
        </p:spPr>
      </p:pic>
    </p:spTree>
    <p:extLst>
      <p:ext uri="{BB962C8B-B14F-4D97-AF65-F5344CB8AC3E}">
        <p14:creationId xmlns:p14="http://schemas.microsoft.com/office/powerpoint/2010/main" val="228605714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10.11.2 Using the Object Browser </a:t>
            </a:r>
            <a:r>
              <a:rPr lang="en-US" sz="2000" b="0" dirty="0" smtClean="0"/>
              <a:t>(2 </a:t>
            </a:r>
            <a:r>
              <a:rPr lang="en-US" sz="2000" b="0" dirty="0"/>
              <a:t>of 2)</a:t>
            </a:r>
            <a:endParaRPr lang="en-US" dirty="0"/>
          </a:p>
        </p:txBody>
      </p:sp>
      <p:sp>
        <p:nvSpPr>
          <p:cNvPr id="5" name="Text Placeholder 4"/>
          <p:cNvSpPr>
            <a:spLocks noGrp="1"/>
          </p:cNvSpPr>
          <p:nvPr>
            <p:ph type="body" idx="1"/>
          </p:nvPr>
        </p:nvSpPr>
        <p:spPr>
          <a:xfrm>
            <a:off x="457200" y="1600201"/>
            <a:ext cx="8229600" cy="3215640"/>
          </a:xfrm>
        </p:spPr>
        <p:txBody>
          <a:bodyPr/>
          <a:lstStyle/>
          <a:p>
            <a:pPr>
              <a:buFont typeface="Times New Roman" panose="02020603050405020304" pitchFamily="18" charset="0"/>
              <a:buChar char="•"/>
            </a:pPr>
            <a:r>
              <a:rPr lang="en-US" altLang="en-US" sz="2400" dirty="0">
                <a:solidFill>
                  <a:srgbClr val="000000"/>
                </a:solidFill>
                <a:latin typeface="+mn-lt"/>
                <a:ea typeface="Times New Roman" panose="02020603050405020304" pitchFamily="18" charset="0"/>
                <a:cs typeface="Calibri" panose="020F0502020204030204" pitchFamily="34" charset="0"/>
              </a:rPr>
              <a:t>The </a:t>
            </a:r>
            <a:r>
              <a:rPr lang="en-US" altLang="en-US" sz="2400" b="1" dirty="0">
                <a:solidFill>
                  <a:srgbClr val="000000"/>
                </a:solidFill>
                <a:latin typeface="+mn-lt"/>
                <a:ea typeface="Times New Roman" panose="02020603050405020304" pitchFamily="18" charset="0"/>
                <a:cs typeface="Calibri" panose="020F0502020204030204" pitchFamily="34" charset="0"/>
              </a:rPr>
              <a:t>Object Browser</a:t>
            </a:r>
            <a:r>
              <a:rPr lang="en-US" altLang="en-US" sz="2400" dirty="0">
                <a:solidFill>
                  <a:srgbClr val="000000"/>
                </a:solidFill>
                <a:latin typeface="+mn-lt"/>
                <a:ea typeface="Times New Roman" panose="02020603050405020304" pitchFamily="18" charset="0"/>
                <a:cs typeface="Calibri" panose="020F0502020204030204" pitchFamily="34" charset="0"/>
              </a:rPr>
              <a:t> lists all methods provided by class </a:t>
            </a:r>
            <a:r>
              <a:rPr lang="en-US" altLang="en-US" sz="2400" dirty="0">
                <a:solidFill>
                  <a:srgbClr val="000000"/>
                </a:solidFill>
                <a:latin typeface="Consolas" panose="020B0609020204030204" pitchFamily="49" charset="0"/>
                <a:ea typeface="Times New Roman" panose="02020603050405020304" pitchFamily="18" charset="0"/>
                <a:cs typeface="Lucida Console" panose="020B0609040504020204" pitchFamily="49" charset="0"/>
              </a:rPr>
              <a:t>Math</a:t>
            </a:r>
            <a:r>
              <a:rPr lang="en-US" altLang="en-US" sz="2400" dirty="0">
                <a:solidFill>
                  <a:srgbClr val="000000"/>
                </a:solidFill>
                <a:latin typeface="+mn-lt"/>
                <a:ea typeface="Times New Roman" panose="02020603050405020304" pitchFamily="18" charset="0"/>
                <a:cs typeface="Calibri" panose="020F0502020204030204" pitchFamily="34" charset="0"/>
              </a:rPr>
              <a:t> in the upper-right frame.</a:t>
            </a:r>
          </a:p>
          <a:p>
            <a:pPr>
              <a:buFont typeface="Times New Roman" panose="02020603050405020304" pitchFamily="18" charset="0"/>
              <a:buChar char="•"/>
            </a:pPr>
            <a:r>
              <a:rPr lang="en-US" altLang="en-US" sz="2400" dirty="0">
                <a:solidFill>
                  <a:srgbClr val="000000"/>
                </a:solidFill>
                <a:latin typeface="+mn-lt"/>
                <a:ea typeface="Times New Roman" panose="02020603050405020304" pitchFamily="18" charset="0"/>
                <a:cs typeface="Calibri" panose="020F0502020204030204" pitchFamily="34" charset="0"/>
              </a:rPr>
              <a:t>If you click the name of a member in the upper-right frame, a description of that member appears in the lower-right frame.</a:t>
            </a:r>
          </a:p>
          <a:p>
            <a:pPr>
              <a:buFont typeface="Times New Roman" panose="02020603050405020304" pitchFamily="18" charset="0"/>
              <a:buChar char="•"/>
            </a:pPr>
            <a:r>
              <a:rPr lang="en-US" altLang="en-US" sz="2400" dirty="0">
                <a:solidFill>
                  <a:srgbClr val="000000"/>
                </a:solidFill>
                <a:latin typeface="+mn-lt"/>
                <a:ea typeface="Times New Roman" panose="02020603050405020304" pitchFamily="18" charset="0"/>
                <a:cs typeface="Calibri" panose="020F0502020204030204" pitchFamily="34" charset="0"/>
              </a:rPr>
              <a:t>The </a:t>
            </a:r>
            <a:r>
              <a:rPr lang="en-US" altLang="en-US" sz="2400" b="1" dirty="0">
                <a:solidFill>
                  <a:srgbClr val="000000"/>
                </a:solidFill>
                <a:latin typeface="+mn-lt"/>
                <a:ea typeface="Times New Roman" panose="02020603050405020304" pitchFamily="18" charset="0"/>
                <a:cs typeface="Calibri" panose="020F0502020204030204" pitchFamily="34" charset="0"/>
              </a:rPr>
              <a:t>Object Browser</a:t>
            </a:r>
            <a:r>
              <a:rPr lang="en-US" altLang="en-US" sz="2400" dirty="0">
                <a:solidFill>
                  <a:srgbClr val="000000"/>
                </a:solidFill>
                <a:latin typeface="+mn-lt"/>
                <a:ea typeface="Times New Roman" panose="02020603050405020304" pitchFamily="18" charset="0"/>
                <a:cs typeface="Calibri" panose="020F0502020204030204" pitchFamily="34" charset="0"/>
              </a:rPr>
              <a:t> can be a quick mechanism to learn about a class or one of its methods.</a:t>
            </a:r>
            <a:endParaRPr lang="en-US" sz="2400" dirty="0">
              <a:latin typeface="+mn-lt"/>
            </a:endParaRPr>
          </a:p>
        </p:txBody>
      </p:sp>
    </p:spTree>
    <p:extLst>
      <p:ext uri="{BB962C8B-B14F-4D97-AF65-F5344CB8AC3E}">
        <p14:creationId xmlns:p14="http://schemas.microsoft.com/office/powerpoint/2010/main" val="59279504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10.12 Object Initializers </a:t>
            </a:r>
            <a:r>
              <a:rPr lang="en-US" sz="2000" b="0" dirty="0" smtClean="0"/>
              <a:t>(1 of 2)</a:t>
            </a:r>
            <a:endParaRPr lang="en-US" sz="2000" b="0" dirty="0"/>
          </a:p>
        </p:txBody>
      </p:sp>
      <p:sp>
        <p:nvSpPr>
          <p:cNvPr id="3" name="Text Placeholder 2"/>
          <p:cNvSpPr>
            <a:spLocks noGrp="1"/>
          </p:cNvSpPr>
          <p:nvPr>
            <p:ph type="body" idx="1"/>
          </p:nvPr>
        </p:nvSpPr>
        <p:spPr/>
        <p:txBody>
          <a:bodyPr/>
          <a:lstStyle/>
          <a:p>
            <a:pPr>
              <a:buFont typeface="Times New Roman" panose="02020603050405020304" pitchFamily="18" charset="0"/>
              <a:buChar char="•"/>
            </a:pPr>
            <a:r>
              <a:rPr lang="en-US" altLang="en-US" sz="2400" dirty="0">
                <a:solidFill>
                  <a:srgbClr val="000000"/>
                </a:solidFill>
                <a:latin typeface="+mn-lt"/>
                <a:ea typeface="Times New Roman" panose="02020603050405020304" pitchFamily="18" charset="0"/>
                <a:cs typeface="Calibri" panose="020F0502020204030204" pitchFamily="34" charset="0"/>
              </a:rPr>
              <a:t>Object initializers allow you to create an object and initialize its </a:t>
            </a:r>
            <a:r>
              <a:rPr lang="en-US" altLang="en-US" sz="2400" dirty="0">
                <a:solidFill>
                  <a:srgbClr val="000000"/>
                </a:solidFill>
                <a:latin typeface="Consolas" panose="020B0609020204030204" pitchFamily="49" charset="0"/>
                <a:ea typeface="Times New Roman" panose="02020603050405020304" pitchFamily="18" charset="0"/>
                <a:cs typeface="Calibri" panose="020F0502020204030204" pitchFamily="34" charset="0"/>
              </a:rPr>
              <a:t>public</a:t>
            </a:r>
            <a:r>
              <a:rPr lang="en-US" altLang="en-US" sz="2400" dirty="0">
                <a:solidFill>
                  <a:srgbClr val="000000"/>
                </a:solidFill>
                <a:latin typeface="+mn-lt"/>
                <a:ea typeface="Times New Roman" panose="02020603050405020304" pitchFamily="18" charset="0"/>
                <a:cs typeface="Calibri" panose="020F0502020204030204" pitchFamily="34" charset="0"/>
              </a:rPr>
              <a:t> properties (and </a:t>
            </a:r>
            <a:r>
              <a:rPr lang="en-US" altLang="en-US" sz="2400" dirty="0">
                <a:solidFill>
                  <a:srgbClr val="000000"/>
                </a:solidFill>
                <a:latin typeface="Consolas" panose="020B0609020204030204" pitchFamily="49" charset="0"/>
                <a:ea typeface="Times New Roman" panose="02020603050405020304" pitchFamily="18" charset="0"/>
                <a:cs typeface="Calibri" panose="020F0502020204030204" pitchFamily="34" charset="0"/>
              </a:rPr>
              <a:t>public</a:t>
            </a:r>
            <a:r>
              <a:rPr lang="en-US" altLang="en-US" sz="2400" dirty="0">
                <a:solidFill>
                  <a:srgbClr val="000000"/>
                </a:solidFill>
                <a:latin typeface="+mn-lt"/>
                <a:ea typeface="Times New Roman" panose="02020603050405020304" pitchFamily="18" charset="0"/>
                <a:cs typeface="Calibri" panose="020F0502020204030204" pitchFamily="34" charset="0"/>
              </a:rPr>
              <a:t> instance variables, if any) in the same statement.</a:t>
            </a:r>
          </a:p>
          <a:p>
            <a:pPr>
              <a:buFont typeface="Times New Roman" panose="02020603050405020304" pitchFamily="18" charset="0"/>
              <a:buChar char="•"/>
            </a:pPr>
            <a:r>
              <a:rPr lang="en-US" altLang="en-US" sz="2400" dirty="0">
                <a:solidFill>
                  <a:srgbClr val="000000"/>
                </a:solidFill>
                <a:latin typeface="+mn-lt"/>
                <a:ea typeface="Times New Roman" panose="02020603050405020304" pitchFamily="18" charset="0"/>
                <a:cs typeface="Calibri" panose="020F0502020204030204" pitchFamily="34" charset="0"/>
              </a:rPr>
              <a:t>This can be useful when a class does not provide an appropriate constructor to meet your needs, </a:t>
            </a:r>
            <a:r>
              <a:rPr lang="en-US" sz="2400" dirty="0">
                <a:latin typeface="+mn-lt"/>
              </a:rPr>
              <a:t>but does provide a constructor that can be called with no arguments and properties that you can use to set the class’s data</a:t>
            </a:r>
            <a:endParaRPr lang="en-US" altLang="en-US" sz="2400" dirty="0">
              <a:solidFill>
                <a:srgbClr val="000000"/>
              </a:solidFill>
              <a:latin typeface="+mn-lt"/>
              <a:ea typeface="Times New Roman" panose="02020603050405020304" pitchFamily="18" charset="0"/>
              <a:cs typeface="Calibri" panose="020F0502020204030204" pitchFamily="34" charset="0"/>
            </a:endParaRPr>
          </a:p>
          <a:p>
            <a:pPr>
              <a:buFont typeface="Times New Roman" panose="02020603050405020304" pitchFamily="18" charset="0"/>
              <a:buChar char="•"/>
            </a:pPr>
            <a:r>
              <a:rPr lang="en-US" altLang="en-US" sz="2400" dirty="0">
                <a:solidFill>
                  <a:srgbClr val="000000"/>
                </a:solidFill>
                <a:latin typeface="Consolas" panose="020B0609020204030204" pitchFamily="49" charset="0"/>
                <a:ea typeface="Times New Roman" panose="02020603050405020304" pitchFamily="18" charset="0"/>
                <a:cs typeface="Calibri" panose="020F0502020204030204" pitchFamily="34" charset="0"/>
              </a:rPr>
              <a:t>new</a:t>
            </a:r>
            <a:r>
              <a:rPr lang="en-US" altLang="en-US" sz="2400" b="1" dirty="0">
                <a:solidFill>
                  <a:srgbClr val="000000"/>
                </a:solidFill>
                <a:latin typeface="+mn-lt"/>
                <a:ea typeface="Times New Roman" panose="02020603050405020304" pitchFamily="18" charset="0"/>
                <a:cs typeface="Calibri" panose="020F0502020204030204" pitchFamily="34" charset="0"/>
              </a:rPr>
              <a:t> </a:t>
            </a:r>
            <a:r>
              <a:rPr lang="en-US" altLang="en-US" sz="2400" dirty="0">
                <a:solidFill>
                  <a:srgbClr val="000000"/>
                </a:solidFill>
                <a:latin typeface="Consolas" panose="020B0609020204030204" pitchFamily="49" charset="0"/>
                <a:ea typeface="Times New Roman" panose="02020603050405020304" pitchFamily="18" charset="0"/>
                <a:cs typeface="Calibri" panose="020F0502020204030204" pitchFamily="34" charset="0"/>
              </a:rPr>
              <a:t>Time2</a:t>
            </a:r>
            <a:r>
              <a:rPr lang="en-US" altLang="en-US" sz="2400" dirty="0">
                <a:solidFill>
                  <a:srgbClr val="000000"/>
                </a:solidFill>
                <a:latin typeface="+mn-lt"/>
                <a:ea typeface="Times New Roman" panose="02020603050405020304" pitchFamily="18" charset="0"/>
                <a:cs typeface="Calibri" panose="020F0502020204030204" pitchFamily="34" charset="0"/>
              </a:rPr>
              <a:t> is immediately followed by </a:t>
            </a:r>
            <a:r>
              <a:rPr lang="en-US" altLang="en-US" sz="2400" dirty="0" smtClean="0">
                <a:solidFill>
                  <a:srgbClr val="000000"/>
                </a:solidFill>
                <a:latin typeface="+mn-lt"/>
                <a:ea typeface="Times New Roman" panose="02020603050405020304" pitchFamily="18" charset="0"/>
                <a:cs typeface="Calibri" panose="020F0502020204030204" pitchFamily="34" charset="0"/>
              </a:rPr>
              <a:t>an object-initializer </a:t>
            </a:r>
            <a:r>
              <a:rPr lang="en-US" altLang="en-US" sz="2400" dirty="0">
                <a:solidFill>
                  <a:srgbClr val="000000"/>
                </a:solidFill>
                <a:latin typeface="+mn-lt"/>
                <a:ea typeface="Times New Roman" panose="02020603050405020304" pitchFamily="18" charset="0"/>
                <a:cs typeface="Calibri" panose="020F0502020204030204" pitchFamily="34" charset="0"/>
              </a:rPr>
              <a:t>list—a comma-separated list in curly braces ({ }) of properties and their values.</a:t>
            </a:r>
            <a:endParaRPr lang="en-US" sz="2400" dirty="0">
              <a:latin typeface="+mn-lt"/>
            </a:endParaRPr>
          </a:p>
        </p:txBody>
      </p:sp>
    </p:spTree>
    <p:extLst>
      <p:ext uri="{BB962C8B-B14F-4D97-AF65-F5344CB8AC3E}">
        <p14:creationId xmlns:p14="http://schemas.microsoft.com/office/powerpoint/2010/main" val="104559302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10.12 Object </a:t>
            </a:r>
            <a:r>
              <a:rPr lang="en-US" dirty="0"/>
              <a:t>Initializers </a:t>
            </a:r>
            <a:r>
              <a:rPr lang="en-US" sz="2000" b="0" dirty="0" smtClean="0"/>
              <a:t>(2 </a:t>
            </a:r>
            <a:r>
              <a:rPr lang="en-US" sz="2000" b="0" dirty="0"/>
              <a:t>of 2)</a:t>
            </a:r>
            <a:endParaRPr lang="en-US" dirty="0"/>
          </a:p>
        </p:txBody>
      </p:sp>
      <p:sp>
        <p:nvSpPr>
          <p:cNvPr id="3" name="Text Placeholder 2"/>
          <p:cNvSpPr>
            <a:spLocks noGrp="1"/>
          </p:cNvSpPr>
          <p:nvPr>
            <p:ph type="body" idx="1"/>
          </p:nvPr>
        </p:nvSpPr>
        <p:spPr/>
        <p:txBody>
          <a:bodyPr/>
          <a:lstStyle/>
          <a:p>
            <a:pPr>
              <a:buFont typeface="Times New Roman" panose="02020603050405020304" pitchFamily="18" charset="0"/>
              <a:buChar char="•"/>
            </a:pPr>
            <a:r>
              <a:rPr lang="en-US" altLang="en-US" sz="2400" dirty="0">
                <a:solidFill>
                  <a:srgbClr val="000000"/>
                </a:solidFill>
                <a:latin typeface="+mn-lt"/>
                <a:ea typeface="Times New Roman" panose="02020603050405020304" pitchFamily="18" charset="0"/>
                <a:cs typeface="Calibri" panose="020F0502020204030204" pitchFamily="34" charset="0"/>
              </a:rPr>
              <a:t>Each property name can appear only once in </a:t>
            </a:r>
            <a:r>
              <a:rPr lang="en-US" altLang="en-US" sz="2400" dirty="0" smtClean="0">
                <a:solidFill>
                  <a:srgbClr val="000000"/>
                </a:solidFill>
                <a:latin typeface="+mn-lt"/>
                <a:ea typeface="Times New Roman" panose="02020603050405020304" pitchFamily="18" charset="0"/>
                <a:cs typeface="Calibri" panose="020F0502020204030204" pitchFamily="34" charset="0"/>
              </a:rPr>
              <a:t>the object-initializer </a:t>
            </a:r>
            <a:r>
              <a:rPr lang="en-US" altLang="en-US" sz="2400" dirty="0">
                <a:solidFill>
                  <a:srgbClr val="000000"/>
                </a:solidFill>
                <a:latin typeface="+mn-lt"/>
                <a:ea typeface="Times New Roman" panose="02020603050405020304" pitchFamily="18" charset="0"/>
                <a:cs typeface="Calibri" panose="020F0502020204030204" pitchFamily="34" charset="0"/>
              </a:rPr>
              <a:t>list.</a:t>
            </a:r>
          </a:p>
          <a:p>
            <a:pPr>
              <a:buFont typeface="Times New Roman" panose="02020603050405020304" pitchFamily="18" charset="0"/>
              <a:buChar char="•"/>
            </a:pPr>
            <a:r>
              <a:rPr lang="en-US" altLang="en-US" sz="2400" dirty="0">
                <a:solidFill>
                  <a:srgbClr val="000000"/>
                </a:solidFill>
                <a:latin typeface="+mn-lt"/>
                <a:ea typeface="Times New Roman" panose="02020603050405020304" pitchFamily="18" charset="0"/>
                <a:cs typeface="Calibri" panose="020F0502020204030204" pitchFamily="34" charset="0"/>
              </a:rPr>
              <a:t>The object initializer executes the property initializers in the order in which they appear</a:t>
            </a:r>
            <a:r>
              <a:rPr lang="en-US" altLang="en-US" sz="2400" dirty="0" smtClean="0">
                <a:solidFill>
                  <a:srgbClr val="000000"/>
                </a:solidFill>
                <a:latin typeface="+mn-lt"/>
                <a:ea typeface="Times New Roman" panose="02020603050405020304" pitchFamily="18" charset="0"/>
                <a:cs typeface="Calibri" panose="020F0502020204030204" pitchFamily="34" charset="0"/>
              </a:rPr>
              <a:t>.</a:t>
            </a:r>
            <a:endParaRPr lang="en-US" altLang="en-US" sz="2400" dirty="0">
              <a:solidFill>
                <a:srgbClr val="000000"/>
              </a:solidFill>
              <a:latin typeface="+mn-lt"/>
              <a:ea typeface="Times New Roman" panose="02020603050405020304" pitchFamily="18" charset="0"/>
              <a:cs typeface="Calibri" panose="020F0502020204030204" pitchFamily="34" charset="0"/>
            </a:endParaRPr>
          </a:p>
        </p:txBody>
      </p:sp>
    </p:spTree>
    <p:extLst>
      <p:ext uri="{BB962C8B-B14F-4D97-AF65-F5344CB8AC3E}">
        <p14:creationId xmlns:p14="http://schemas.microsoft.com/office/powerpoint/2010/main" val="3695031973"/>
      </p:ext>
    </p:extLst>
  </p:cSld>
  <p:clrMapOvr>
    <a:masterClrMapping/>
  </p:clrMapOvr>
</p:sld>
</file>

<file path=ppt/theme/theme1.xml><?xml version="1.0" encoding="utf-8"?>
<a:theme xmlns:a="http://schemas.openxmlformats.org/drawingml/2006/main" name="508 Lecture">
  <a:themeElements>
    <a:clrScheme name="Custom 7">
      <a:dk1>
        <a:srgbClr val="000000"/>
      </a:dk1>
      <a:lt1>
        <a:srgbClr val="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508 Lecture">
  <a:themeElements>
    <a:clrScheme name="Custom 7">
      <a:dk1>
        <a:srgbClr val="000000"/>
      </a:dk1>
      <a:lt1>
        <a:srgbClr val="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9139</TotalTime>
  <Words>5374</Words>
  <Application>Microsoft Office PowerPoint</Application>
  <PresentationFormat>On-screen Show (4:3)</PresentationFormat>
  <Paragraphs>377</Paragraphs>
  <Slides>125</Slides>
  <Notes>1</Notes>
  <HiddenSlides>0</HiddenSlides>
  <MMClips>0</MMClips>
  <ScaleCrop>false</ScaleCrop>
  <HeadingPairs>
    <vt:vector size="8" baseType="variant">
      <vt:variant>
        <vt:lpstr>Fonts Used</vt:lpstr>
      </vt:variant>
      <vt:variant>
        <vt:i4>7</vt:i4>
      </vt:variant>
      <vt:variant>
        <vt:lpstr>Theme</vt:lpstr>
      </vt:variant>
      <vt:variant>
        <vt:i4>2</vt:i4>
      </vt:variant>
      <vt:variant>
        <vt:lpstr>Embedded OLE Servers</vt:lpstr>
      </vt:variant>
      <vt:variant>
        <vt:i4>1</vt:i4>
      </vt:variant>
      <vt:variant>
        <vt:lpstr>Slide Titles</vt:lpstr>
      </vt:variant>
      <vt:variant>
        <vt:i4>125</vt:i4>
      </vt:variant>
    </vt:vector>
  </HeadingPairs>
  <TitlesOfParts>
    <vt:vector size="135" baseType="lpstr">
      <vt:lpstr>Arial</vt:lpstr>
      <vt:lpstr>Calibri</vt:lpstr>
      <vt:lpstr>Consolas</vt:lpstr>
      <vt:lpstr>Lucida Console</vt:lpstr>
      <vt:lpstr>Noto Sans Symbols</vt:lpstr>
      <vt:lpstr>Times New Roman</vt:lpstr>
      <vt:lpstr>Verdana</vt:lpstr>
      <vt:lpstr>508 Lecture</vt:lpstr>
      <vt:lpstr>1_508 Lecture</vt:lpstr>
      <vt:lpstr>Equation</vt:lpstr>
      <vt:lpstr>Visual C sharp® How to Program</vt:lpstr>
      <vt:lpstr>Learning Objectives (1 of 2)</vt:lpstr>
      <vt:lpstr>Learning Objectives (2 of 2)</vt:lpstr>
      <vt:lpstr>Outline (1 of 3)</vt:lpstr>
      <vt:lpstr>Outline (2 of 3)</vt:lpstr>
      <vt:lpstr>Outline (3 of 3)</vt:lpstr>
      <vt:lpstr>10.2 Time Class Case Study; Throwing Exceptions</vt:lpstr>
      <vt:lpstr>Figure 10.1 Time1 Class Declaration Maintains the Time in 24-Hour Format (1 of 3)</vt:lpstr>
      <vt:lpstr>Figure 10.1 Time1 Class Declaration Maintains the Time in 24-Hour Format (2 of 3)</vt:lpstr>
      <vt:lpstr>Figure 10.1 Time1 Class Declaration Maintains the Time in 24-Hour Format (3 of 3)</vt:lpstr>
      <vt:lpstr>10.2 Time Class Case Study (1 of 8)</vt:lpstr>
      <vt:lpstr>10.2 Time Class Case Study (2 of 8)</vt:lpstr>
      <vt:lpstr>10.2 Time Class Case Study (3 of 8)</vt:lpstr>
      <vt:lpstr>10.2 Time Class Case Study (4 of 8)</vt:lpstr>
      <vt:lpstr>10.2 Time Class Case Study (5 of 8)</vt:lpstr>
      <vt:lpstr>10.2 Time Class Case Study (6 of 8)</vt:lpstr>
      <vt:lpstr>10.2 Time Class Case Study (7 of 8)</vt:lpstr>
      <vt:lpstr>Figure 10.2 Time1 Object Used in an App (1 of 3)</vt:lpstr>
      <vt:lpstr>Figure 10.2 Time1 Object Used in an App (2 of 3)</vt:lpstr>
      <vt:lpstr>Figure 10.2 Time1 Object Used in an App (3 of 3)</vt:lpstr>
      <vt:lpstr>10.2 Time Class Case Study (8 of 8)</vt:lpstr>
      <vt:lpstr>Software Engineering Observation 10.1</vt:lpstr>
      <vt:lpstr>Software Engineering Observation 10.2</vt:lpstr>
      <vt:lpstr>Software Engineering Observation 10.3</vt:lpstr>
      <vt:lpstr>10.3 Controlling Access to Members (1 of 2)</vt:lpstr>
      <vt:lpstr>10.3 Controlling Access to Members (2 of 2)</vt:lpstr>
      <vt:lpstr>Figure 10.3 Private Members of Class Time1 are Not Accessible Outside the Class</vt:lpstr>
      <vt:lpstr>10.4 Referring to the Current Object’s Members with the this Reference (1 of 2)</vt:lpstr>
      <vt:lpstr>Figure 10.4 This Used Implicitly and Explicitly to Refer to Members of an Object (1 of 3)</vt:lpstr>
      <vt:lpstr>Figure 10.4 This Used Implicitly and Explicitly to Refer to Members of an Object (2 of 3)</vt:lpstr>
      <vt:lpstr>Figure 10.4 This Used Implicitly and Explicitly to Refer to Members of an Object (3 of 3)</vt:lpstr>
      <vt:lpstr>10.4 Referring to the Current Object’s Members with the this Reference (2 of 2)</vt:lpstr>
      <vt:lpstr>Software Engineering Observation 10.4</vt:lpstr>
      <vt:lpstr>10.5 Time Class Case Study: Overloaded Constructors (1 of 6)</vt:lpstr>
      <vt:lpstr>10.5.1 Class Time2 with Overloaded Constructors</vt:lpstr>
      <vt:lpstr>Figure 10.5 Time2 Class Declaration with Overloaded Constructors (1 of 6)</vt:lpstr>
      <vt:lpstr>Figure 10.5 Time2 Class Declaration with Overloaded Constructors (2 of 6)</vt:lpstr>
      <vt:lpstr>Figure 10.5 Time2 Class Declaration with Overloaded Constructors (3 of 6)</vt:lpstr>
      <vt:lpstr>Figure 10.5 Time2 Class Declaration with Overloaded Constructors (4 of 6)</vt:lpstr>
      <vt:lpstr>Figure 10.5 Time2 Class Declaration with Overloaded Constructors (5 of 6)</vt:lpstr>
      <vt:lpstr>Figure 10.5 Time2 Class Declaration with Overloaded Constructors (6 of 6)</vt:lpstr>
      <vt:lpstr>10.5 Time Class Case Study: Overloaded Constructors (2 of 6)</vt:lpstr>
      <vt:lpstr>Common Programming Error 10.1</vt:lpstr>
      <vt:lpstr>10.5 Time Class Case Study: Overloaded Constructors (3 of 6)</vt:lpstr>
      <vt:lpstr>Software Engineering Observation 10.5</vt:lpstr>
      <vt:lpstr>10.5 Time Class Case Study: Overloaded Constructors (4 of 6)</vt:lpstr>
      <vt:lpstr>10.5 Time Class Case Study: Overloaded Constructors (5 of 6)</vt:lpstr>
      <vt:lpstr>Software Engineering Observation 10.6</vt:lpstr>
      <vt:lpstr>Good Programming Practice 10.1</vt:lpstr>
      <vt:lpstr>Software Engineering Observation 10.7</vt:lpstr>
      <vt:lpstr>10.5 Time Class Case Study: Overloaded Constructors (6 of 6)</vt:lpstr>
      <vt:lpstr>Figure 10.6 Overloaded Constructors Used to Initialize Time2 Objects (1 of 4)</vt:lpstr>
      <vt:lpstr>Figure 10.6 Overloaded Constructors Used to Initialize Time2 Objects (2 of 4)</vt:lpstr>
      <vt:lpstr>Figure 10.6 Overloaded Constructors Used to Initialize Time2 Objects (3 of 4)</vt:lpstr>
      <vt:lpstr>Figure 10.6 Overloaded Constructors Used to Initialize Time2 Objects (4 of 4)</vt:lpstr>
      <vt:lpstr>10.6 Default and Parameterless Constructors</vt:lpstr>
      <vt:lpstr>10.7 Composition</vt:lpstr>
      <vt:lpstr>Software Engineering Observation 10.8</vt:lpstr>
      <vt:lpstr>10.7.1 Class Date</vt:lpstr>
      <vt:lpstr>Figure 10.7 Date Class Declaration (1 of 4)</vt:lpstr>
      <vt:lpstr>Figure 10.7 Date Class Declaration (2 of 4)</vt:lpstr>
      <vt:lpstr>Figure 10.7 Date Class Declaration (3 of 4)</vt:lpstr>
      <vt:lpstr>Figure 10.7 Date Class Declaration (4 of 4)</vt:lpstr>
      <vt:lpstr>10.7.2 Class Employee</vt:lpstr>
      <vt:lpstr>Figure 10.8 Employee Class with References to Other Objects</vt:lpstr>
      <vt:lpstr>10.7.3 Class EmployeeTest</vt:lpstr>
      <vt:lpstr>Figure 10.9 Composition Demonstration</vt:lpstr>
      <vt:lpstr>10.8 Garbage Collection and Destructors (1 of 4)</vt:lpstr>
      <vt:lpstr>10.8 Garbage Collection and Destructors (2 of 4)</vt:lpstr>
      <vt:lpstr>10.8 Garbage Collection and Destructors (3 of 4)</vt:lpstr>
      <vt:lpstr>10.8 Garbage Collection and Destructors (4 of 4)</vt:lpstr>
      <vt:lpstr>Software Engineering Observation 10.9</vt:lpstr>
      <vt:lpstr>10.9 Static Class Members (1 of 4)</vt:lpstr>
      <vt:lpstr>Software Engineering Observation 10.10</vt:lpstr>
      <vt:lpstr>10.9 Static Class Members (2 of 4)</vt:lpstr>
      <vt:lpstr>Common Programming Error 10.2</vt:lpstr>
      <vt:lpstr>Software Engineering Observation 10.11</vt:lpstr>
      <vt:lpstr>10.9 Static Class Members (3 of 4)</vt:lpstr>
      <vt:lpstr>10.9 Static Class Members (4 of 4)</vt:lpstr>
      <vt:lpstr>Figure 10.10 Static Property Used to Maintain a Count of the Number of Employee Objects That Have Been Created</vt:lpstr>
      <vt:lpstr>Software Engineering Observation 10.12</vt:lpstr>
      <vt:lpstr>Figure 10.11 Static Member Demonstration (1 of 2)</vt:lpstr>
      <vt:lpstr>Figure 10.11 Static Member Demonstration (2 of 2)</vt:lpstr>
      <vt:lpstr>10.10 Readonly Instance Variables (1 of 4)</vt:lpstr>
      <vt:lpstr>10.10 Readonly Instance Variables (2 of 4)</vt:lpstr>
      <vt:lpstr>Software Engineering Observation 10.13</vt:lpstr>
      <vt:lpstr>10.10 Readonly Instance Variables (3 of 4)</vt:lpstr>
      <vt:lpstr>Common Programming Error 10.3</vt:lpstr>
      <vt:lpstr>Error-Prevention Tip 10.1</vt:lpstr>
      <vt:lpstr>Software Engineering Observation 10.14</vt:lpstr>
      <vt:lpstr>10.10 Readonly Instance Variables (4 of 4)</vt:lpstr>
      <vt:lpstr>10.11.1 Using the Class View Window (1 of 2)</vt:lpstr>
      <vt:lpstr>Figure 10.12 Class View of Class Time1 (Figure 10.1) and Class Time1Test (Figure 10.2)</vt:lpstr>
      <vt:lpstr>10.11.1 Using the Class View Window (2 of 2)</vt:lpstr>
      <vt:lpstr>10.11.2 Using the Object Browser (1 of 2)</vt:lpstr>
      <vt:lpstr>Figure 10.13 Object Browser for Class Math</vt:lpstr>
      <vt:lpstr>10.11.2 Using the Object Browser (2 of 2)</vt:lpstr>
      <vt:lpstr>10.12 Object Initializers (1 of 2)</vt:lpstr>
      <vt:lpstr>10.12 Object Initializers (2 of 2)</vt:lpstr>
      <vt:lpstr>10.13 Operator Overloading; Introducing Struct</vt:lpstr>
      <vt:lpstr>10.13.1 Creating Value Types with Struct (1 of 2)</vt:lpstr>
      <vt:lpstr>10.13.1 Creating Value Types with Struct (2 of 2)</vt:lpstr>
      <vt:lpstr>10.13.2 Creating Value Types with Struct</vt:lpstr>
      <vt:lpstr>Figure 10.14 Value Type That Overloads Operators for Adding, Subtracting and Multiplying Complex Numbers (1 of 3)</vt:lpstr>
      <vt:lpstr>Figure 10.14 Value Type That Overloads Operators for Adding, Subtracting and Multiplying Complex Numbers (2 of 3)</vt:lpstr>
      <vt:lpstr>Figure 10.14 Value Type That Overloads Operators for Adding, Subtracting and Multiplying Complex Numbers (3 of 3)</vt:lpstr>
      <vt:lpstr>10.13.2 Creating Value Types with Struct (1 of 2)</vt:lpstr>
      <vt:lpstr>10.13.2 Creating Value Types with Struct (2 of 2)</vt:lpstr>
      <vt:lpstr>Software Engineering Observation 10.15</vt:lpstr>
      <vt:lpstr>Software Engineering Observation 10.16</vt:lpstr>
      <vt:lpstr>Software Engineering Observation 10.17</vt:lpstr>
      <vt:lpstr>10.13.3 Class ComplexTest</vt:lpstr>
      <vt:lpstr>Figure 10.15 Overloading Operators for Complex Numbers (1 of 2)</vt:lpstr>
      <vt:lpstr>Figure 10.15 Overloading Operators for Complex Numbers (2 of 2)</vt:lpstr>
      <vt:lpstr>10.14 Time Class Case Study: Extension Methods (1 of 6)</vt:lpstr>
      <vt:lpstr>Figure 10.16 Demonstrating Extension Methods (1 of 4)</vt:lpstr>
      <vt:lpstr>Figure 10.16 Demonstrating Extension Methods (2 of 4)</vt:lpstr>
      <vt:lpstr>Figure 10.16 Demonstrating Extension Methods (3 of 4)</vt:lpstr>
      <vt:lpstr>Figure 10.16 Demonstrating Extension Methods (4 of 4)</vt:lpstr>
      <vt:lpstr>10.14 Time Class Case Study: Extension Methods (2 of 6)</vt:lpstr>
      <vt:lpstr>10.14 Time Class Case Study: Extension Methods (3 of 6)</vt:lpstr>
      <vt:lpstr>10.14 Time Class Case Study: Extension Methods (4 of 6)</vt:lpstr>
      <vt:lpstr>10.14 Time Class Case Study: Extension Methods (5 of 6)</vt:lpstr>
      <vt:lpstr>10.14 Time Class Case Study: Extension Methods (6 of 6)</vt:lpstr>
      <vt:lpstr>Copyright</vt:lpstr>
    </vt:vector>
  </TitlesOfParts>
  <Company>SPi</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Visual C#® How to Program, 6e</dc:title>
  <dc:subject>Computer Science</dc:subject>
  <dc:creator>Deitel/Deitel</dc:creator>
  <cp:keywords>Visual C#® How to Program</cp:keywords>
  <cp:lastModifiedBy>Windows User</cp:lastModifiedBy>
  <cp:revision>1592</cp:revision>
  <dcterms:modified xsi:type="dcterms:W3CDTF">2018-03-01T13:31:48Z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ffisync_UniqueId">
    <vt:lpwstr>682739</vt:lpwstr>
  </property>
  <property fmtid="{D5CDD505-2E9C-101B-9397-08002B2CF9AE}" pid="3" name="Offisync_ServerID">
    <vt:lpwstr>7e960520-0e88-4f05-9fa0-24079b61e486</vt:lpwstr>
  </property>
  <property fmtid="{D5CDD505-2E9C-101B-9397-08002B2CF9AE}" pid="4" name="Offisync_UpdateToken">
    <vt:lpwstr>2</vt:lpwstr>
  </property>
  <property fmtid="{D5CDD505-2E9C-101B-9397-08002B2CF9AE}" pid="5" name="Jive_VersionGuid">
    <vt:lpwstr>2e874262-9747-49d3-bf1e-677aeb587663</vt:lpwstr>
  </property>
  <property fmtid="{D5CDD505-2E9C-101B-9397-08002B2CF9AE}" pid="6" name="Offisync_ProviderInitializationData">
    <vt:lpwstr>https://neo.pearson.com</vt:lpwstr>
  </property>
  <property fmtid="{D5CDD505-2E9C-101B-9397-08002B2CF9AE}" pid="7" name="Jive_LatestUserAccountName">
    <vt:lpwstr>joel</vt:lpwstr>
  </property>
</Properties>
</file>